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726" r:id="rId2"/>
    <p:sldId id="933" r:id="rId3"/>
    <p:sldId id="935" r:id="rId4"/>
    <p:sldId id="942" r:id="rId5"/>
    <p:sldId id="909" r:id="rId6"/>
    <p:sldId id="932" r:id="rId7"/>
    <p:sldId id="913" r:id="rId8"/>
    <p:sldId id="914" r:id="rId9"/>
    <p:sldId id="937" r:id="rId10"/>
    <p:sldId id="945" r:id="rId11"/>
    <p:sldId id="926" r:id="rId12"/>
    <p:sldId id="911" r:id="rId13"/>
    <p:sldId id="923" r:id="rId14"/>
    <p:sldId id="943" r:id="rId15"/>
    <p:sldId id="918" r:id="rId16"/>
    <p:sldId id="944" r:id="rId17"/>
    <p:sldId id="940" r:id="rId18"/>
    <p:sldId id="941" r:id="rId19"/>
    <p:sldId id="91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32593E6-D007-4BE1-94D5-C609D7AB2FE3}">
          <p14:sldIdLst>
            <p14:sldId id="726"/>
          </p14:sldIdLst>
        </p14:section>
        <p14:section name="배너류" id="{5B8BA4EC-08D8-4B4C-92ED-A1DF03A9BAE0}">
          <p14:sldIdLst>
            <p14:sldId id="933"/>
          </p14:sldIdLst>
        </p14:section>
        <p14:section name="PR 페이지" id="{8160783A-72C3-47F6-9AAC-E9A58822DEB4}">
          <p14:sldIdLst>
            <p14:sldId id="935"/>
            <p14:sldId id="942"/>
            <p14:sldId id="909"/>
            <p14:sldId id="932"/>
            <p14:sldId id="913"/>
            <p14:sldId id="914"/>
            <p14:sldId id="937"/>
            <p14:sldId id="945"/>
            <p14:sldId id="926"/>
            <p14:sldId id="911"/>
            <p14:sldId id="923"/>
            <p14:sldId id="943"/>
            <p14:sldId id="918"/>
            <p14:sldId id="944"/>
            <p14:sldId id="940"/>
            <p14:sldId id="941"/>
          </p14:sldIdLst>
        </p14:section>
        <p14:section name="유의사항" id="{DBA84989-54C0-4EBC-89BC-5642C6F55D0B}">
          <p14:sldIdLst>
            <p14:sldId id="9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7F7F7F"/>
    <a:srgbClr val="AE47E0"/>
    <a:srgbClr val="0066FF"/>
    <a:srgbClr val="FFFF99"/>
    <a:srgbClr val="0033CC"/>
    <a:srgbClr val="EF4595"/>
    <a:srgbClr val="3366FF"/>
    <a:srgbClr val="009999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78A0F-2FF6-4071-9BCA-B3CDA25E29A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3397-98D2-4532-913E-44FB16BB4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2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7013" y="428625"/>
            <a:ext cx="11060113" cy="6223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585" y="3244643"/>
            <a:ext cx="7900670" cy="2654707"/>
          </a:xfrm>
          <a:prstGeom prst="rect">
            <a:avLst/>
          </a:prstGeom>
        </p:spPr>
        <p:txBody>
          <a:bodyPr lIns="91522" tIns="45761" rIns="91522" bIns="45761"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3ED6C-838F-71E4-5437-C6D573BD9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10D184-779B-FE7E-F33D-FF68DDF52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3A568-7E1C-124A-FC8B-272CD317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217D4-CDCD-BB1A-7714-D09DAC2AC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66B05-7360-959D-2EBB-7816D223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4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5A71F-AD03-0D44-16F2-08C32B42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DEA997-CEC2-CCD0-45B8-F7157D300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67149-97AC-5CD3-7ECF-4D554BDF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BB0A3-5FB5-7AAE-3D51-F796107D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775B7-FE12-C734-4FE0-08D0FE50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0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D289EB-DA05-7965-7DA3-4A7E0912F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E460CB-5506-EA3A-3DBE-601AA9C4D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DCEB4-0E2D-4EE1-2BE1-39F85E4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02411-AAF4-FBAA-F653-8E930B47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BB339-630E-8809-B1EC-9D5BC8FA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45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9DEEB23-F6E0-EB69-8509-C8CAB41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</p:spPr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195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61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09AEE-38DB-97CB-B083-313B0E09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ECDD3-02D4-7C5E-B7F7-8D2C4F3F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A9932-967C-E455-38AB-E2220BB9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C7EFA-FBAB-3CA1-1E88-FCE64061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0F2C07-C13C-6EA3-5045-A55DAA05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1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118DB-1050-2241-AE47-DE6A7F27A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BC9EA-3765-9563-26DD-4FF299507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B3508-4C79-2E9B-C504-F10CFF34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A6346-676B-4FF4-1A95-A62DEA3B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D4B0D-977E-2309-A8B4-3F4D3C1B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6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5A8E4-A55B-01CE-167F-8F710C09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E7945-0BC2-F9C0-8B79-787CFDBDA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C5684-9BA0-BCD6-1B99-839A42AD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D603A-270D-6DC5-7B70-4F57BDFA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7632C4-8C8F-B09A-E0FB-72A620AF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F7886D-32B4-66E8-E34F-92CA9335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9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F5F14-E063-9CD4-8B0A-80389642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41AE9-1E0D-6163-6641-153ABE089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38CC32-5A13-AF57-967A-2CF480C33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516A4-E98F-8458-B018-A348E0B65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3E4293-01D1-5E76-9654-2EAAF8D6C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8B4EC6-8F49-34D4-5F36-8212B4F6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30398-91D7-3AD5-1909-98E10E42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1B6CF6-FE83-E9C1-F1C7-047B8C79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5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5F52F-BDD9-D20C-F95C-D987BC2E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31C50-1F2D-8B10-F4E7-F7F27354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2108B1-D4A9-0D7F-0914-44F0A3F5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6231A-CEAA-BF28-9C65-57E79380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460E8B-EBFC-F287-CDFE-01BF8449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6CA0A7-67BD-60C8-170B-BA2E6031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147A4-4FFF-3804-61C8-A1A2850F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8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AF520-B114-F41D-6F24-5B0DAAE9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ACC8D-ECC6-E830-296D-74EADE3AA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967416-F4CD-58E6-4CC2-67D4204A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B19523-D513-6527-BAA0-E28343BA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76B388-E583-EBA6-8EEC-382F5B41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5C6A3-39F2-6748-F9B7-428FD203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4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2A57-B4F7-4261-61C9-4B7C4A3D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D9482E-E588-DA67-2EEA-53F66D2D1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6EFDB-5B05-7431-36CB-500D4AE93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4B5088-F5A9-671F-0454-76828D4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533D1-CE67-C5A8-1D04-39E3A6561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B0F7CD-DD15-A1F5-DF68-1B049B56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34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C3FCE3-54DD-7A6C-F78A-C80D3C54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A9F0A5-7ED3-7E1E-E732-59D4B2331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B7B8C-8E40-BEC6-E55C-860191C29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5F5A-809B-4DA0-877D-373885F8A23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22C98-B613-B5E9-F181-635ED5E63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EC83-9538-A8A3-CFE9-A8A3FBC80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8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3939E0-C27D-616D-E546-F5D4E912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38693"/>
              </p:ext>
            </p:extLst>
          </p:nvPr>
        </p:nvGraphicFramePr>
        <p:xfrm>
          <a:off x="8257443" y="4881232"/>
          <a:ext cx="3603380" cy="1387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0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</a:rPr>
                        <a:t>승진 미래패스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</a:rPr>
                        <a:t> PR</a:t>
                      </a:r>
                      <a:endParaRPr lang="ko-KR" altLang="en-US" sz="9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3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lt"/>
                        </a:rPr>
                        <a:t>V 1.0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lt"/>
                        </a:rPr>
                        <a:t>2023.12.08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3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lt"/>
                        </a:rPr>
                        <a:t>기획실 박지훈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lt"/>
                        </a:rPr>
                        <a:t>2023.12.13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2594C9ED-0D4B-F174-95B4-097D3C74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775" y="128589"/>
            <a:ext cx="2124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3">
            <a:extLst>
              <a:ext uri="{FF2B5EF4-FFF2-40B4-BE49-F238E27FC236}">
                <a16:creationId xmlns:a16="http://schemas.microsoft.com/office/drawing/2014/main" id="{BB9C2C78-32BF-CDE0-CC6F-6383AE225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5980" y="1867366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58B5DB1A-7FD6-D2F7-F4AC-E81C4892B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5980" y="3518883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29774-C856-0EC7-E463-02C424DB8334}"/>
              </a:ext>
            </a:extLst>
          </p:cNvPr>
          <p:cNvSpPr txBox="1"/>
          <p:nvPr/>
        </p:nvSpPr>
        <p:spPr>
          <a:xfrm>
            <a:off x="1939925" y="1972560"/>
            <a:ext cx="8124260" cy="14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/>
              <a:t>[</a:t>
            </a:r>
            <a:r>
              <a:rPr lang="ko-KR" altLang="en-US" sz="3600" b="1" dirty="0"/>
              <a:t>경찰</a:t>
            </a:r>
            <a:r>
              <a:rPr lang="en-US" altLang="ko-KR" sz="3600" b="1" dirty="0"/>
              <a:t>] </a:t>
            </a:r>
            <a:r>
              <a:rPr lang="ko-KR" altLang="en-US" sz="3600" b="1" dirty="0"/>
              <a:t>승진 미래패스 </a:t>
            </a:r>
            <a:r>
              <a:rPr lang="en-US" altLang="ko-KR" sz="3600" b="1" dirty="0"/>
              <a:t>PR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웹페이지 기획안</a:t>
            </a:r>
          </a:p>
        </p:txBody>
      </p:sp>
    </p:spTree>
    <p:extLst>
      <p:ext uri="{BB962C8B-B14F-4D97-AF65-F5344CB8AC3E}">
        <p14:creationId xmlns:p14="http://schemas.microsoft.com/office/powerpoint/2010/main" val="3486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940B76A-E5D2-F34D-5343-385588A9CC22}"/>
              </a:ext>
            </a:extLst>
          </p:cNvPr>
          <p:cNvSpPr/>
          <p:nvPr/>
        </p:nvSpPr>
        <p:spPr>
          <a:xfrm>
            <a:off x="189470" y="220204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0AF8AF-0B95-4E5F-98F0-8B78C861FABC}"/>
              </a:ext>
            </a:extLst>
          </p:cNvPr>
          <p:cNvSpPr/>
          <p:nvPr/>
        </p:nvSpPr>
        <p:spPr>
          <a:xfrm>
            <a:off x="2356010" y="297237"/>
            <a:ext cx="4677508" cy="488323"/>
          </a:xfrm>
          <a:prstGeom prst="rect">
            <a:avLst/>
          </a:prstGeom>
          <a:solidFill>
            <a:srgbClr val="0066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완벽하게 새로워진 승진 미래패스 </a:t>
            </a:r>
            <a:r>
              <a:rPr lang="en-US" altLang="ko-K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</a:t>
            </a:r>
            <a:endParaRPr lang="ko-KR" alt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1/2 액자 36">
            <a:extLst>
              <a:ext uri="{FF2B5EF4-FFF2-40B4-BE49-F238E27FC236}">
                <a16:creationId xmlns:a16="http://schemas.microsoft.com/office/drawing/2014/main" id="{BF63683C-81A7-4CA5-ADBD-AC54BBC754D0}"/>
              </a:ext>
            </a:extLst>
          </p:cNvPr>
          <p:cNvSpPr/>
          <p:nvPr/>
        </p:nvSpPr>
        <p:spPr>
          <a:xfrm>
            <a:off x="3674857" y="876677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1/2 액자 38">
            <a:extLst>
              <a:ext uri="{FF2B5EF4-FFF2-40B4-BE49-F238E27FC236}">
                <a16:creationId xmlns:a16="http://schemas.microsoft.com/office/drawing/2014/main" id="{91F4D32F-78D6-44CF-AD1E-32DA851CCFD9}"/>
              </a:ext>
            </a:extLst>
          </p:cNvPr>
          <p:cNvSpPr/>
          <p:nvPr/>
        </p:nvSpPr>
        <p:spPr>
          <a:xfrm rot="10800000">
            <a:off x="5371836" y="1049203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1F495E-B8BD-46A1-82BB-592884E613A5}"/>
              </a:ext>
            </a:extLst>
          </p:cNvPr>
          <p:cNvSpPr txBox="1"/>
          <p:nvPr/>
        </p:nvSpPr>
        <p:spPr>
          <a:xfrm>
            <a:off x="3762780" y="883888"/>
            <a:ext cx="186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혜택</a:t>
            </a:r>
            <a:r>
              <a:rPr lang="en-US" altLang="ko-K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lang="ko-KR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F1B344-4A01-479C-AA39-3A835A3D4765}"/>
              </a:ext>
            </a:extLst>
          </p:cNvPr>
          <p:cNvSpPr txBox="1"/>
          <p:nvPr/>
        </p:nvSpPr>
        <p:spPr>
          <a:xfrm>
            <a:off x="189470" y="1559570"/>
            <a:ext cx="895453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2025</a:t>
            </a:r>
            <a:r>
              <a:rPr lang="ko-KR" altLang="en-US" sz="2400" b="1" dirty="0"/>
              <a:t>년 승진  여러분의 합격을 응원하는 마음으로</a:t>
            </a:r>
            <a:endParaRPr lang="en-US" altLang="ko-KR" sz="2400" b="1" dirty="0"/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신광은 교수님이 직접 준비했습니다</a:t>
            </a:r>
            <a:r>
              <a:rPr lang="en-US" altLang="ko-KR" sz="2400" b="1" dirty="0"/>
              <a:t>!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66FF"/>
                </a:solidFill>
              </a:rPr>
              <a:t>-</a:t>
            </a:r>
            <a:r>
              <a:rPr lang="ko-KR" altLang="en-US" sz="2400" b="1" i="1" dirty="0">
                <a:solidFill>
                  <a:srgbClr val="0066FF"/>
                </a:solidFill>
              </a:rPr>
              <a:t>형사소송법 </a:t>
            </a:r>
            <a:r>
              <a:rPr lang="en-US" altLang="ko-KR" sz="2400" b="1" i="1" dirty="0">
                <a:solidFill>
                  <a:srgbClr val="0066FF"/>
                </a:solidFill>
              </a:rPr>
              <a:t>(</a:t>
            </a:r>
            <a:r>
              <a:rPr lang="ko-KR" altLang="en-US" sz="2400" b="1" i="1" dirty="0">
                <a:solidFill>
                  <a:srgbClr val="0066FF"/>
                </a:solidFill>
              </a:rPr>
              <a:t>수사</a:t>
            </a:r>
            <a:r>
              <a:rPr lang="en-US" altLang="ko-KR" sz="2400" b="1" i="1" dirty="0">
                <a:solidFill>
                  <a:srgbClr val="0066FF"/>
                </a:solidFill>
              </a:rPr>
              <a:t>/</a:t>
            </a:r>
            <a:r>
              <a:rPr lang="ko-KR" altLang="en-US" sz="2400" b="1" i="1" dirty="0">
                <a:solidFill>
                  <a:srgbClr val="0066FF"/>
                </a:solidFill>
              </a:rPr>
              <a:t>증거</a:t>
            </a:r>
            <a:r>
              <a:rPr lang="en-US" altLang="ko-KR" sz="2400" b="1" i="1" dirty="0">
                <a:solidFill>
                  <a:srgbClr val="0066FF"/>
                </a:solidFill>
              </a:rPr>
              <a:t>) </a:t>
            </a:r>
            <a:r>
              <a:rPr lang="ko-KR" altLang="en-US" sz="2400" b="1" i="1" dirty="0">
                <a:solidFill>
                  <a:srgbClr val="0066FF"/>
                </a:solidFill>
              </a:rPr>
              <a:t>선착순 </a:t>
            </a:r>
            <a:r>
              <a:rPr lang="en-US" altLang="ko-KR" sz="2400" b="1" i="1" dirty="0">
                <a:solidFill>
                  <a:srgbClr val="0066FF"/>
                </a:solidFill>
              </a:rPr>
              <a:t>200</a:t>
            </a:r>
            <a:r>
              <a:rPr lang="ko-KR" altLang="en-US" sz="2400" b="1" i="1" dirty="0">
                <a:solidFill>
                  <a:srgbClr val="0066FF"/>
                </a:solidFill>
              </a:rPr>
              <a:t>명 교재 무료 증정</a:t>
            </a:r>
            <a:r>
              <a:rPr lang="en-US" altLang="ko-KR" sz="2400" b="1" i="1" dirty="0">
                <a:solidFill>
                  <a:srgbClr val="0066FF"/>
                </a:solidFill>
              </a:rPr>
              <a:t>-</a:t>
            </a:r>
            <a:endParaRPr lang="ko-KR" altLang="en-US" sz="2400" b="1" i="1" dirty="0">
              <a:solidFill>
                <a:srgbClr val="0066FF"/>
              </a:solidFill>
            </a:endParaRPr>
          </a:p>
        </p:txBody>
      </p:sp>
      <p:sp>
        <p:nvSpPr>
          <p:cNvPr id="2" name="별: 꼭짓점 16개 1">
            <a:extLst>
              <a:ext uri="{FF2B5EF4-FFF2-40B4-BE49-F238E27FC236}">
                <a16:creationId xmlns:a16="http://schemas.microsoft.com/office/drawing/2014/main" id="{0A840F55-E5B2-41AA-8225-0DCE09AEA4C8}"/>
              </a:ext>
            </a:extLst>
          </p:cNvPr>
          <p:cNvSpPr/>
          <p:nvPr/>
        </p:nvSpPr>
        <p:spPr>
          <a:xfrm>
            <a:off x="6908536" y="3816528"/>
            <a:ext cx="1468444" cy="1530738"/>
          </a:xfrm>
          <a:prstGeom prst="star16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8C848-185E-4406-B7A9-02B79DF58754}"/>
              </a:ext>
            </a:extLst>
          </p:cNvPr>
          <p:cNvSpPr txBox="1"/>
          <p:nvPr/>
        </p:nvSpPr>
        <p:spPr>
          <a:xfrm>
            <a:off x="7131872" y="4241586"/>
            <a:ext cx="103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선착순</a:t>
            </a:r>
            <a:endParaRPr lang="en-US" altLang="ko-KR" b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</a:t>
            </a:r>
            <a:r>
              <a:rPr lang="ko-KR" altLang="en-US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E29324D-9B0E-4A5C-9D81-F9990E36E6E0}"/>
              </a:ext>
            </a:extLst>
          </p:cNvPr>
          <p:cNvGrpSpPr/>
          <p:nvPr/>
        </p:nvGrpSpPr>
        <p:grpSpPr>
          <a:xfrm>
            <a:off x="3586665" y="3429000"/>
            <a:ext cx="2671260" cy="3208796"/>
            <a:chOff x="546754" y="414779"/>
            <a:chExt cx="4562573" cy="6231118"/>
          </a:xfrm>
          <a:solidFill>
            <a:schemeClr val="tx1"/>
          </a:solidFill>
        </p:grpSpPr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528E5B9E-CCD5-4390-B275-98590FB1CA16}"/>
                </a:ext>
              </a:extLst>
            </p:cNvPr>
            <p:cNvSpPr/>
            <p:nvPr/>
          </p:nvSpPr>
          <p:spPr>
            <a:xfrm>
              <a:off x="546754" y="2498103"/>
              <a:ext cx="4562573" cy="4147794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43A4E00-BEC6-41D6-93F8-8F2CC40DCF0D}"/>
                </a:ext>
              </a:extLst>
            </p:cNvPr>
            <p:cNvSpPr/>
            <p:nvPr/>
          </p:nvSpPr>
          <p:spPr>
            <a:xfrm>
              <a:off x="1225484" y="414779"/>
              <a:ext cx="3205114" cy="370473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신광은 </a:t>
              </a:r>
              <a:endParaRPr lang="en-US" altLang="ko-KR" dirty="0"/>
            </a:p>
            <a:p>
              <a:pPr algn="ctr"/>
              <a:r>
                <a:rPr lang="ko-KR" altLang="en-US" dirty="0"/>
                <a:t>교수님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D44B9CB2-0F42-4091-947A-7BA6F9967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458">
            <a:off x="4893474" y="4416005"/>
            <a:ext cx="2891858" cy="2660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E7ACD9-1CC1-BFB9-E443-3D499D1CEC2C}"/>
              </a:ext>
            </a:extLst>
          </p:cNvPr>
          <p:cNvSpPr txBox="1"/>
          <p:nvPr/>
        </p:nvSpPr>
        <p:spPr>
          <a:xfrm>
            <a:off x="702733" y="78556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65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940B76A-E5D2-F34D-5343-385588A9CC22}"/>
              </a:ext>
            </a:extLst>
          </p:cNvPr>
          <p:cNvSpPr/>
          <p:nvPr/>
        </p:nvSpPr>
        <p:spPr>
          <a:xfrm>
            <a:off x="189470" y="220204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1/2 액자 36">
            <a:extLst>
              <a:ext uri="{FF2B5EF4-FFF2-40B4-BE49-F238E27FC236}">
                <a16:creationId xmlns:a16="http://schemas.microsoft.com/office/drawing/2014/main" id="{BF63683C-81A7-4CA5-ADBD-AC54BBC754D0}"/>
              </a:ext>
            </a:extLst>
          </p:cNvPr>
          <p:cNvSpPr/>
          <p:nvPr/>
        </p:nvSpPr>
        <p:spPr>
          <a:xfrm>
            <a:off x="3674857" y="208460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1/2 액자 38">
            <a:extLst>
              <a:ext uri="{FF2B5EF4-FFF2-40B4-BE49-F238E27FC236}">
                <a16:creationId xmlns:a16="http://schemas.microsoft.com/office/drawing/2014/main" id="{91F4D32F-78D6-44CF-AD1E-32DA851CCFD9}"/>
              </a:ext>
            </a:extLst>
          </p:cNvPr>
          <p:cNvSpPr/>
          <p:nvPr/>
        </p:nvSpPr>
        <p:spPr>
          <a:xfrm rot="10800000">
            <a:off x="5371836" y="380986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1F495E-B8BD-46A1-82BB-592884E613A5}"/>
              </a:ext>
            </a:extLst>
          </p:cNvPr>
          <p:cNvSpPr txBox="1"/>
          <p:nvPr/>
        </p:nvSpPr>
        <p:spPr>
          <a:xfrm>
            <a:off x="3762780" y="215671"/>
            <a:ext cx="186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혜택</a:t>
            </a:r>
            <a:r>
              <a:rPr lang="en-US" altLang="ko-K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02</a:t>
            </a:r>
            <a:endParaRPr lang="ko-KR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F1B344-4A01-479C-AA39-3A835A3D4765}"/>
              </a:ext>
            </a:extLst>
          </p:cNvPr>
          <p:cNvSpPr txBox="1"/>
          <p:nvPr/>
        </p:nvSpPr>
        <p:spPr>
          <a:xfrm>
            <a:off x="189470" y="777057"/>
            <a:ext cx="8954530" cy="158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부담은 </a:t>
            </a:r>
            <a:r>
              <a:rPr lang="en-US" altLang="ko-KR" b="1" dirty="0">
                <a:solidFill>
                  <a:srgbClr val="0066FF"/>
                </a:solidFill>
              </a:rPr>
              <a:t>Down</a:t>
            </a:r>
            <a:r>
              <a:rPr lang="en-US" altLang="ko-KR" b="1" dirty="0"/>
              <a:t>, </a:t>
            </a:r>
            <a:r>
              <a:rPr lang="ko-KR" altLang="en-US" b="1" dirty="0"/>
              <a:t>혜택은 </a:t>
            </a:r>
            <a:r>
              <a:rPr lang="en-US" altLang="ko-KR" b="1" dirty="0">
                <a:solidFill>
                  <a:srgbClr val="FF0000"/>
                </a:solidFill>
              </a:rPr>
              <a:t>Up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2025</a:t>
            </a:r>
            <a:r>
              <a:rPr lang="ko-KR" altLang="en-US" b="1" dirty="0"/>
              <a:t>년 승진 합격으로 이끌어 줄</a:t>
            </a:r>
            <a:r>
              <a:rPr lang="en-US" altLang="ko-KR" b="1" dirty="0"/>
              <a:t> </a:t>
            </a:r>
            <a:r>
              <a:rPr lang="ko-KR" altLang="en-US" b="1" dirty="0"/>
              <a:t>신광은</a:t>
            </a:r>
            <a:r>
              <a:rPr lang="en-US" altLang="ko-KR" b="1" dirty="0"/>
              <a:t>/</a:t>
            </a:r>
            <a:r>
              <a:rPr lang="ko-KR" altLang="en-US" b="1" dirty="0"/>
              <a:t>장정훈</a:t>
            </a:r>
            <a:r>
              <a:rPr lang="en-US" altLang="ko-KR" b="1" dirty="0"/>
              <a:t>/</a:t>
            </a:r>
            <a:r>
              <a:rPr lang="ko-KR" altLang="en-US" b="1" dirty="0"/>
              <a:t>이준호</a:t>
            </a:r>
            <a:r>
              <a:rPr lang="en-US" altLang="ko-KR" b="1" dirty="0"/>
              <a:t>/</a:t>
            </a:r>
            <a:r>
              <a:rPr lang="ko-KR" altLang="en-US" b="1" dirty="0" err="1"/>
              <a:t>정태정</a:t>
            </a:r>
            <a:r>
              <a:rPr lang="ko-KR" altLang="en-US" b="1" dirty="0"/>
              <a:t> 교수님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모든 기본서 구매 가능한</a:t>
            </a:r>
            <a:r>
              <a:rPr lang="en-US" altLang="ko-KR" b="1" dirty="0"/>
              <a:t> </a:t>
            </a:r>
            <a:r>
              <a:rPr lang="en-US" altLang="ko-KR" b="1" u="sng" dirty="0">
                <a:solidFill>
                  <a:srgbClr val="00B050"/>
                </a:solidFill>
              </a:rPr>
              <a:t>15</a:t>
            </a:r>
            <a:r>
              <a:rPr lang="ko-KR" altLang="en-US" b="1" u="sng" dirty="0">
                <a:solidFill>
                  <a:srgbClr val="00B050"/>
                </a:solidFill>
              </a:rPr>
              <a:t>만 교재 포인트 </a:t>
            </a:r>
            <a:r>
              <a:rPr lang="ko-KR" altLang="en-US" b="1" dirty="0"/>
              <a:t>제공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sz="1200" dirty="0"/>
              <a:t>&lt;&lt;</a:t>
            </a:r>
            <a:r>
              <a:rPr lang="ko-KR" altLang="en-US" sz="1200" dirty="0"/>
              <a:t>실무종합은 </a:t>
            </a:r>
            <a:r>
              <a:rPr lang="en-US" altLang="ko-KR" sz="1200" dirty="0"/>
              <a:t>[</a:t>
            </a:r>
            <a:r>
              <a:rPr lang="ko-KR" altLang="en-US" sz="1200" dirty="0"/>
              <a:t>장정훈</a:t>
            </a:r>
            <a:r>
              <a:rPr lang="en-US" altLang="ko-KR" sz="1200" dirty="0"/>
              <a:t>+</a:t>
            </a:r>
            <a:r>
              <a:rPr lang="ko-KR" altLang="en-US" sz="1200" dirty="0"/>
              <a:t>신광은</a:t>
            </a:r>
            <a:r>
              <a:rPr lang="en-US" altLang="ko-KR" sz="1200" dirty="0"/>
              <a:t>+</a:t>
            </a:r>
            <a:r>
              <a:rPr lang="ko-KR" altLang="en-US" sz="1200" dirty="0"/>
              <a:t>이준호</a:t>
            </a:r>
            <a:r>
              <a:rPr lang="en-US" altLang="ko-KR" sz="1200" dirty="0"/>
              <a:t>]</a:t>
            </a:r>
            <a:r>
              <a:rPr lang="ko-KR" altLang="en-US" sz="1200" dirty="0"/>
              <a:t>교수님 </a:t>
            </a:r>
            <a:r>
              <a:rPr lang="en-US" altLang="ko-KR" sz="1200" dirty="0"/>
              <a:t>or </a:t>
            </a:r>
            <a:r>
              <a:rPr lang="ko-KR" altLang="en-US" sz="1200" dirty="0" err="1"/>
              <a:t>정태정</a:t>
            </a:r>
            <a:r>
              <a:rPr lang="ko-KR" altLang="en-US" sz="1200" dirty="0"/>
              <a:t> 교수님 </a:t>
            </a:r>
            <a:r>
              <a:rPr lang="ko-KR" altLang="en-US" sz="1200" dirty="0" err="1"/>
              <a:t>택</a:t>
            </a:r>
            <a:r>
              <a:rPr lang="en-US" altLang="ko-KR" sz="1200" dirty="0"/>
              <a:t>1&gt;&gt;</a:t>
            </a:r>
            <a:endParaRPr lang="ko-KR" altLang="en-US" sz="1200" dirty="0"/>
          </a:p>
        </p:txBody>
      </p:sp>
      <p:sp>
        <p:nvSpPr>
          <p:cNvPr id="2" name="별: 꼭짓점 16개 1">
            <a:extLst>
              <a:ext uri="{FF2B5EF4-FFF2-40B4-BE49-F238E27FC236}">
                <a16:creationId xmlns:a16="http://schemas.microsoft.com/office/drawing/2014/main" id="{0A840F55-E5B2-41AA-8225-0DCE09AEA4C8}"/>
              </a:ext>
            </a:extLst>
          </p:cNvPr>
          <p:cNvSpPr/>
          <p:nvPr/>
        </p:nvSpPr>
        <p:spPr>
          <a:xfrm>
            <a:off x="8540945" y="1815345"/>
            <a:ext cx="1468444" cy="1530738"/>
          </a:xfrm>
          <a:prstGeom prst="star16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8C848-185E-4406-B7A9-02B79DF58754}"/>
              </a:ext>
            </a:extLst>
          </p:cNvPr>
          <p:cNvSpPr txBox="1"/>
          <p:nvPr/>
        </p:nvSpPr>
        <p:spPr>
          <a:xfrm>
            <a:off x="8764281" y="2240403"/>
            <a:ext cx="103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선착순</a:t>
            </a:r>
            <a:endParaRPr lang="en-US" altLang="ko-KR" b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ko-KR" altLang="en-US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3C2645-7A6C-4092-89BF-57BB2DE4A283}"/>
              </a:ext>
            </a:extLst>
          </p:cNvPr>
          <p:cNvGrpSpPr/>
          <p:nvPr/>
        </p:nvGrpSpPr>
        <p:grpSpPr>
          <a:xfrm>
            <a:off x="503501" y="2580714"/>
            <a:ext cx="8326467" cy="3216571"/>
            <a:chOff x="377782" y="4373019"/>
            <a:chExt cx="10197133" cy="2155786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9D54857D-AA8C-4781-BE62-56DE321C8106}"/>
                </a:ext>
              </a:extLst>
            </p:cNvPr>
            <p:cNvSpPr/>
            <p:nvPr/>
          </p:nvSpPr>
          <p:spPr>
            <a:xfrm>
              <a:off x="6113770" y="4406168"/>
              <a:ext cx="1522114" cy="2069634"/>
            </a:xfrm>
            <a:prstGeom prst="cube">
              <a:avLst>
                <a:gd name="adj" fmla="val 4989"/>
              </a:avLst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장정훈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algn="ctr"/>
              <a:r>
                <a:rPr lang="ko-KR" altLang="en-US" dirty="0"/>
                <a:t>실무종합</a:t>
              </a:r>
              <a:endParaRPr lang="en-US" altLang="ko-KR" dirty="0"/>
            </a:p>
            <a:p>
              <a:pPr algn="ctr"/>
              <a:r>
                <a:rPr lang="ko-KR" altLang="en-US" dirty="0"/>
                <a:t>총론</a:t>
              </a:r>
              <a:endParaRPr lang="en-US" altLang="ko-KR" dirty="0"/>
            </a:p>
            <a:p>
              <a:pPr algn="ctr"/>
              <a:r>
                <a:rPr lang="ko-KR" altLang="en-US" dirty="0"/>
                <a:t>기본서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AED95F7-8209-9F4A-8B6E-7EFD4E50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069" y="4373019"/>
              <a:ext cx="1589846" cy="213593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D0CB65F-8A3A-6453-C584-804911789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6888" y="4416370"/>
              <a:ext cx="1572666" cy="206963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BE42287-6FA5-82A5-E731-E3565E980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5580" y="4425063"/>
              <a:ext cx="1522114" cy="208673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A4D2292-24DA-6BB6-1D51-A5FD74B3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6752" y="4408059"/>
              <a:ext cx="1588785" cy="21207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2989FB2-47DD-622B-8ABE-8D733810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782" y="4408059"/>
              <a:ext cx="1656832" cy="212074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14FC255-1FD2-08A9-72E6-25DB7CC5520A}"/>
                </a:ext>
              </a:extLst>
            </p:cNvPr>
            <p:cNvGrpSpPr/>
            <p:nvPr/>
          </p:nvGrpSpPr>
          <p:grpSpPr>
            <a:xfrm>
              <a:off x="1667852" y="5591218"/>
              <a:ext cx="436016" cy="584775"/>
              <a:chOff x="3451111" y="3635785"/>
              <a:chExt cx="436016" cy="58477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79156BF-0DC7-2015-B6DC-8C372DB22CB0}"/>
                  </a:ext>
                </a:extLst>
              </p:cNvPr>
              <p:cNvSpPr/>
              <p:nvPr/>
            </p:nvSpPr>
            <p:spPr>
              <a:xfrm>
                <a:off x="3544866" y="3807803"/>
                <a:ext cx="274801" cy="2748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BB90A7-A610-476C-B5AA-E0128ACB6653}"/>
                  </a:ext>
                </a:extLst>
              </p:cNvPr>
              <p:cNvSpPr txBox="1"/>
              <p:nvPr/>
            </p:nvSpPr>
            <p:spPr>
              <a:xfrm>
                <a:off x="3451111" y="3635785"/>
                <a:ext cx="43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/>
                  <a:t>+</a:t>
                </a:r>
                <a:endParaRPr lang="ko-KR" altLang="en-US" sz="3200" b="1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2FD8448-F263-C1F0-6D5B-727586E1BFE1}"/>
                </a:ext>
              </a:extLst>
            </p:cNvPr>
            <p:cNvGrpSpPr/>
            <p:nvPr/>
          </p:nvGrpSpPr>
          <p:grpSpPr>
            <a:xfrm>
              <a:off x="4447471" y="5598114"/>
              <a:ext cx="436016" cy="584775"/>
              <a:chOff x="3451111" y="3635785"/>
              <a:chExt cx="436016" cy="58477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531EBB0-F29D-95CD-C96C-2F993916A008}"/>
                  </a:ext>
                </a:extLst>
              </p:cNvPr>
              <p:cNvSpPr/>
              <p:nvPr/>
            </p:nvSpPr>
            <p:spPr>
              <a:xfrm>
                <a:off x="3544866" y="3807803"/>
                <a:ext cx="274801" cy="2748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74074D-1825-75A8-3B95-BDC1519817F6}"/>
                  </a:ext>
                </a:extLst>
              </p:cNvPr>
              <p:cNvSpPr txBox="1"/>
              <p:nvPr/>
            </p:nvSpPr>
            <p:spPr>
              <a:xfrm>
                <a:off x="3451111" y="3635785"/>
                <a:ext cx="43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/>
                  <a:t>+</a:t>
                </a:r>
                <a:endParaRPr lang="ko-KR" altLang="en-US" sz="3200" b="1" dirty="0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9E74059-CB71-634C-4083-C85CAEA69076}"/>
                </a:ext>
              </a:extLst>
            </p:cNvPr>
            <p:cNvGrpSpPr/>
            <p:nvPr/>
          </p:nvGrpSpPr>
          <p:grpSpPr>
            <a:xfrm>
              <a:off x="5895777" y="5598114"/>
              <a:ext cx="436016" cy="584775"/>
              <a:chOff x="3451111" y="3635785"/>
              <a:chExt cx="436016" cy="58477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A4BC198F-7738-8A5B-7FB9-704C4411A9A8}"/>
                  </a:ext>
                </a:extLst>
              </p:cNvPr>
              <p:cNvSpPr/>
              <p:nvPr/>
            </p:nvSpPr>
            <p:spPr>
              <a:xfrm>
                <a:off x="3544866" y="3807803"/>
                <a:ext cx="274801" cy="2748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B9EA89-1759-AE55-88DD-0D24AB6C6A8E}"/>
                  </a:ext>
                </a:extLst>
              </p:cNvPr>
              <p:cNvSpPr txBox="1"/>
              <p:nvPr/>
            </p:nvSpPr>
            <p:spPr>
              <a:xfrm>
                <a:off x="3451111" y="3635785"/>
                <a:ext cx="43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/>
                  <a:t>+</a:t>
                </a:r>
                <a:endParaRPr lang="ko-KR" altLang="en-US" sz="3200" b="1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E53FC69-BF45-67EC-5A1B-3E23C6CEE1BA}"/>
                </a:ext>
              </a:extLst>
            </p:cNvPr>
            <p:cNvGrpSpPr/>
            <p:nvPr/>
          </p:nvGrpSpPr>
          <p:grpSpPr>
            <a:xfrm>
              <a:off x="3227852" y="5598114"/>
              <a:ext cx="436016" cy="584775"/>
              <a:chOff x="3451111" y="3635785"/>
              <a:chExt cx="436016" cy="584775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FAF2927-27EB-B0BE-9078-F4115D6B3305}"/>
                  </a:ext>
                </a:extLst>
              </p:cNvPr>
              <p:cNvSpPr/>
              <p:nvPr/>
            </p:nvSpPr>
            <p:spPr>
              <a:xfrm>
                <a:off x="3544866" y="3807803"/>
                <a:ext cx="274801" cy="2748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E994C5-DF8C-5C32-6F94-50E54FF78EBD}"/>
                  </a:ext>
                </a:extLst>
              </p:cNvPr>
              <p:cNvSpPr txBox="1"/>
              <p:nvPr/>
            </p:nvSpPr>
            <p:spPr>
              <a:xfrm>
                <a:off x="3451111" y="3635785"/>
                <a:ext cx="43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/>
                  <a:t>+</a:t>
                </a:r>
                <a:endParaRPr lang="ko-KR" altLang="en-US" sz="3200" b="1" dirty="0"/>
              </a:p>
            </p:txBody>
          </p:sp>
        </p:grp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id="{774BCDEC-AD14-4C85-81A1-2B45D193811E}"/>
                </a:ext>
              </a:extLst>
            </p:cNvPr>
            <p:cNvSpPr/>
            <p:nvPr/>
          </p:nvSpPr>
          <p:spPr>
            <a:xfrm>
              <a:off x="7533314" y="4407915"/>
              <a:ext cx="1522114" cy="2069634"/>
            </a:xfrm>
            <a:prstGeom prst="cube">
              <a:avLst>
                <a:gd name="adj" fmla="val 4989"/>
              </a:avLst>
            </a:prstGeom>
            <a:solidFill>
              <a:srgbClr val="0066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신광은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이준호 </a:t>
              </a:r>
              <a:endParaRPr lang="en-US" altLang="ko-KR" sz="1200" dirty="0"/>
            </a:p>
            <a:p>
              <a:pPr algn="ctr"/>
              <a:r>
                <a:rPr lang="ko-KR" altLang="en-US" dirty="0"/>
                <a:t>실무종합</a:t>
              </a:r>
              <a:endParaRPr lang="en-US" altLang="ko-KR" dirty="0"/>
            </a:p>
            <a:p>
              <a:pPr algn="ctr"/>
              <a:r>
                <a:rPr lang="ko-KR" altLang="en-US" dirty="0"/>
                <a:t>각론</a:t>
              </a:r>
              <a:endParaRPr lang="en-US" altLang="ko-KR" dirty="0"/>
            </a:p>
            <a:p>
              <a:pPr algn="ctr"/>
              <a:r>
                <a:rPr lang="ko-KR" altLang="en-US" dirty="0"/>
                <a:t>기본서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200" dirty="0"/>
                <a:t>-</a:t>
              </a:r>
              <a:r>
                <a:rPr lang="ko-KR" altLang="en-US" sz="1200" dirty="0"/>
                <a:t>출간예정</a:t>
              </a:r>
              <a:r>
                <a:rPr lang="en-US" altLang="ko-KR" sz="1200" dirty="0"/>
                <a:t>-</a:t>
              </a:r>
              <a:endParaRPr lang="ko-KR" altLang="en-US" sz="1200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F07B0C1-DD39-48E4-9C0E-6776A03686CA}"/>
                </a:ext>
              </a:extLst>
            </p:cNvPr>
            <p:cNvGrpSpPr/>
            <p:nvPr/>
          </p:nvGrpSpPr>
          <p:grpSpPr>
            <a:xfrm>
              <a:off x="7307008" y="5616019"/>
              <a:ext cx="436016" cy="584775"/>
              <a:chOff x="3451111" y="3635785"/>
              <a:chExt cx="436016" cy="584775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5AC3B83-3419-440F-86F5-752CE1898DEF}"/>
                  </a:ext>
                </a:extLst>
              </p:cNvPr>
              <p:cNvSpPr/>
              <p:nvPr/>
            </p:nvSpPr>
            <p:spPr>
              <a:xfrm>
                <a:off x="3544866" y="3807803"/>
                <a:ext cx="274801" cy="2748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0DE5B0-43D7-49A9-B0FC-F56B87DEE221}"/>
                  </a:ext>
                </a:extLst>
              </p:cNvPr>
              <p:cNvSpPr txBox="1"/>
              <p:nvPr/>
            </p:nvSpPr>
            <p:spPr>
              <a:xfrm>
                <a:off x="3451111" y="3635785"/>
                <a:ext cx="43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/>
                  <a:t>+</a:t>
                </a:r>
                <a:endParaRPr lang="ko-KR" altLang="en-US" sz="3200" b="1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806B600-26B9-482D-AD27-EFEF4176C3B9}"/>
                </a:ext>
              </a:extLst>
            </p:cNvPr>
            <p:cNvGrpSpPr/>
            <p:nvPr/>
          </p:nvGrpSpPr>
          <p:grpSpPr>
            <a:xfrm>
              <a:off x="8790323" y="5591217"/>
              <a:ext cx="436016" cy="584775"/>
              <a:chOff x="3451111" y="3635785"/>
              <a:chExt cx="436016" cy="584775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C94C5F5-A13B-417B-B0D0-1A6285C8C7ED}"/>
                  </a:ext>
                </a:extLst>
              </p:cNvPr>
              <p:cNvSpPr/>
              <p:nvPr/>
            </p:nvSpPr>
            <p:spPr>
              <a:xfrm>
                <a:off x="3544866" y="3807803"/>
                <a:ext cx="274801" cy="2748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D8BF32-B0BC-4B98-BD94-EBCC843C97E4}"/>
                  </a:ext>
                </a:extLst>
              </p:cNvPr>
              <p:cNvSpPr txBox="1"/>
              <p:nvPr/>
            </p:nvSpPr>
            <p:spPr>
              <a:xfrm>
                <a:off x="3451111" y="3635785"/>
                <a:ext cx="43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/>
                  <a:t>+</a:t>
                </a:r>
                <a:endParaRPr lang="ko-KR" altLang="en-US" sz="3200" b="1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373AA2-C34C-357A-2852-196468F7E709}"/>
              </a:ext>
            </a:extLst>
          </p:cNvPr>
          <p:cNvSpPr txBox="1"/>
          <p:nvPr/>
        </p:nvSpPr>
        <p:spPr>
          <a:xfrm>
            <a:off x="702733" y="78556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35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AB36A6B-049D-3E9E-1D05-50A1025FEA5F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1/2 액자 3">
            <a:extLst>
              <a:ext uri="{FF2B5EF4-FFF2-40B4-BE49-F238E27FC236}">
                <a16:creationId xmlns:a16="http://schemas.microsoft.com/office/drawing/2014/main" id="{81226C9D-CFBA-4408-B27F-8D6D46BE4C9D}"/>
              </a:ext>
            </a:extLst>
          </p:cNvPr>
          <p:cNvSpPr/>
          <p:nvPr/>
        </p:nvSpPr>
        <p:spPr>
          <a:xfrm>
            <a:off x="3569677" y="456287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1/2 액자 20">
            <a:extLst>
              <a:ext uri="{FF2B5EF4-FFF2-40B4-BE49-F238E27FC236}">
                <a16:creationId xmlns:a16="http://schemas.microsoft.com/office/drawing/2014/main" id="{26B71452-22D6-4F8D-A503-C9B3DD33DC12}"/>
              </a:ext>
            </a:extLst>
          </p:cNvPr>
          <p:cNvSpPr/>
          <p:nvPr/>
        </p:nvSpPr>
        <p:spPr>
          <a:xfrm rot="10800000">
            <a:off x="5266656" y="628813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EEEBF-1799-422B-81A1-D2A6C02F7A30}"/>
              </a:ext>
            </a:extLst>
          </p:cNvPr>
          <p:cNvSpPr txBox="1"/>
          <p:nvPr/>
        </p:nvSpPr>
        <p:spPr>
          <a:xfrm>
            <a:off x="3657600" y="463498"/>
            <a:ext cx="186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혜택</a:t>
            </a:r>
            <a:r>
              <a:rPr lang="en-US" altLang="ko-K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03</a:t>
            </a:r>
            <a:endParaRPr lang="ko-KR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553D-C835-4EA5-A503-90F9DB94F2E5}"/>
              </a:ext>
            </a:extLst>
          </p:cNvPr>
          <p:cNvSpPr txBox="1"/>
          <p:nvPr/>
        </p:nvSpPr>
        <p:spPr>
          <a:xfrm>
            <a:off x="189470" y="1024884"/>
            <a:ext cx="8954530" cy="148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366FF"/>
                </a:solidFill>
              </a:rPr>
              <a:t>실제 시험에 나오는 문제를 미리 풀어볼 수 있다면</a:t>
            </a:r>
            <a:r>
              <a:rPr lang="en-US" altLang="ko-KR" b="1" dirty="0">
                <a:solidFill>
                  <a:srgbClr val="3366FF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미래인재 교수진과 연구소가 </a:t>
            </a:r>
            <a:r>
              <a:rPr lang="en-US" altLang="ko-KR" sz="1600" dirty="0"/>
              <a:t>4</a:t>
            </a:r>
            <a:r>
              <a:rPr lang="ko-KR" altLang="en-US" sz="1600" dirty="0"/>
              <a:t>단계 검수 과정을 거쳐 출제한 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승진 전용 </a:t>
            </a:r>
            <a:r>
              <a:rPr lang="en-US" altLang="ko-KR" sz="1600" dirty="0"/>
              <a:t>“</a:t>
            </a:r>
            <a:r>
              <a:rPr lang="ko-KR" altLang="en-US" sz="1600" dirty="0"/>
              <a:t>승격 모의고사</a:t>
            </a:r>
            <a:r>
              <a:rPr lang="en-US" altLang="ko-KR" sz="1600" dirty="0"/>
              <a:t>”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200" dirty="0"/>
              <a:t>[10</a:t>
            </a:r>
            <a:r>
              <a:rPr lang="ko-KR" altLang="en-US" sz="1200" dirty="0"/>
              <a:t>회분 제공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468F47-6A50-4CC2-B9E7-FC406EC3F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4" y="2512664"/>
            <a:ext cx="8702364" cy="363276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E9316A-1D58-4C35-A236-22B2DF2FA741}"/>
              </a:ext>
            </a:extLst>
          </p:cNvPr>
          <p:cNvSpPr/>
          <p:nvPr/>
        </p:nvSpPr>
        <p:spPr>
          <a:xfrm>
            <a:off x="5064369" y="3437792"/>
            <a:ext cx="580356" cy="21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미래인재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02B0A-A75A-43ED-AE5E-10110C3CB772}"/>
              </a:ext>
            </a:extLst>
          </p:cNvPr>
          <p:cNvSpPr/>
          <p:nvPr/>
        </p:nvSpPr>
        <p:spPr>
          <a:xfrm>
            <a:off x="4299405" y="4407876"/>
            <a:ext cx="3112509" cy="21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삭 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C6642D-80EE-4221-85A6-D6C28C3E41FF}"/>
              </a:ext>
            </a:extLst>
          </p:cNvPr>
          <p:cNvSpPr/>
          <p:nvPr/>
        </p:nvSpPr>
        <p:spPr>
          <a:xfrm rot="19854543">
            <a:off x="2005677" y="3158939"/>
            <a:ext cx="1380392" cy="16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승진 전용 승격 모의고사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604CDE-A94B-43C6-914E-B43388101F4F}"/>
              </a:ext>
            </a:extLst>
          </p:cNvPr>
          <p:cNvSpPr/>
          <p:nvPr/>
        </p:nvSpPr>
        <p:spPr>
          <a:xfrm>
            <a:off x="4299405" y="4739937"/>
            <a:ext cx="3112510" cy="21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Step3 </a:t>
            </a:r>
            <a:r>
              <a:rPr lang="ko-KR" altLang="en-US" sz="700" dirty="0"/>
              <a:t>현직 경찰 수험생 주기적인 파일럿 테스트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F1E543-9980-4341-AE34-2508534D8D59}"/>
              </a:ext>
            </a:extLst>
          </p:cNvPr>
          <p:cNvSpPr/>
          <p:nvPr/>
        </p:nvSpPr>
        <p:spPr>
          <a:xfrm>
            <a:off x="6022668" y="5569345"/>
            <a:ext cx="404509" cy="21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교수진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E0328C-01A3-4F97-944A-640CE485A1BE}"/>
              </a:ext>
            </a:extLst>
          </p:cNvPr>
          <p:cNvSpPr/>
          <p:nvPr/>
        </p:nvSpPr>
        <p:spPr>
          <a:xfrm>
            <a:off x="4299405" y="5839645"/>
            <a:ext cx="3146214" cy="314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900" b="1" dirty="0"/>
              <a:t>문항은 </a:t>
            </a:r>
            <a:r>
              <a:rPr lang="en-US" altLang="ko-KR" sz="900" b="1" dirty="0"/>
              <a:t>PDF</a:t>
            </a:r>
            <a:r>
              <a:rPr lang="ko-KR" altLang="en-US" sz="900" b="1" dirty="0"/>
              <a:t>로 제공됩니다</a:t>
            </a:r>
            <a:r>
              <a:rPr lang="en-US" altLang="ko-KR" sz="900" b="1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900" b="1" dirty="0"/>
              <a:t>2</a:t>
            </a:r>
            <a:r>
              <a:rPr lang="ko-KR" altLang="en-US" sz="900" b="1" dirty="0"/>
              <a:t>회분 씩 </a:t>
            </a:r>
            <a:r>
              <a:rPr lang="en-US" altLang="ko-KR" sz="900" b="1" dirty="0"/>
              <a:t>2</a:t>
            </a:r>
            <a:r>
              <a:rPr lang="ko-KR" altLang="en-US" sz="900" b="1" dirty="0"/>
              <a:t>개월 마다 업데이트 하여 제공됩니다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BF9DC-0A5A-83EA-D436-9997B8C9D03E}"/>
              </a:ext>
            </a:extLst>
          </p:cNvPr>
          <p:cNvSpPr txBox="1"/>
          <p:nvPr/>
        </p:nvSpPr>
        <p:spPr>
          <a:xfrm>
            <a:off x="702733" y="78556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77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984D9F8-1495-414B-94A9-4F1791E2B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" y="0"/>
            <a:ext cx="9430473" cy="6858000"/>
          </a:xfrm>
          <a:prstGeom prst="rect">
            <a:avLst/>
          </a:prstGeom>
        </p:spPr>
      </p:pic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9" name="1/2 액자 28">
            <a:extLst>
              <a:ext uri="{FF2B5EF4-FFF2-40B4-BE49-F238E27FC236}">
                <a16:creationId xmlns:a16="http://schemas.microsoft.com/office/drawing/2014/main" id="{81BBBFC3-CA86-4219-AADD-9093311CC385}"/>
              </a:ext>
            </a:extLst>
          </p:cNvPr>
          <p:cNvSpPr/>
          <p:nvPr/>
        </p:nvSpPr>
        <p:spPr>
          <a:xfrm>
            <a:off x="3569677" y="192515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1/2 액자 29">
            <a:extLst>
              <a:ext uri="{FF2B5EF4-FFF2-40B4-BE49-F238E27FC236}">
                <a16:creationId xmlns:a16="http://schemas.microsoft.com/office/drawing/2014/main" id="{6A06828D-87D3-4187-A558-698BE9251E2F}"/>
              </a:ext>
            </a:extLst>
          </p:cNvPr>
          <p:cNvSpPr/>
          <p:nvPr/>
        </p:nvSpPr>
        <p:spPr>
          <a:xfrm rot="10800000">
            <a:off x="5266656" y="365041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B29922-35F2-46A0-B835-B852C817CE0C}"/>
              </a:ext>
            </a:extLst>
          </p:cNvPr>
          <p:cNvSpPr txBox="1"/>
          <p:nvPr/>
        </p:nvSpPr>
        <p:spPr>
          <a:xfrm>
            <a:off x="3657600" y="199726"/>
            <a:ext cx="186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혜택</a:t>
            </a:r>
            <a:r>
              <a:rPr lang="en-US" altLang="ko-KR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04</a:t>
            </a:r>
            <a:endParaRPr lang="ko-KR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5C193A9C-878B-4CB2-92D7-4521D400C8EE}"/>
              </a:ext>
            </a:extLst>
          </p:cNvPr>
          <p:cNvSpPr/>
          <p:nvPr/>
        </p:nvSpPr>
        <p:spPr>
          <a:xfrm>
            <a:off x="610033" y="2852801"/>
            <a:ext cx="1995854" cy="2014934"/>
          </a:xfrm>
          <a:prstGeom prst="foldedCorner">
            <a:avLst/>
          </a:prstGeom>
          <a:solidFill>
            <a:schemeClr val="tx1"/>
          </a:solidFill>
          <a:ln w="28575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모서리가 접힌 도형 35">
            <a:extLst>
              <a:ext uri="{FF2B5EF4-FFF2-40B4-BE49-F238E27FC236}">
                <a16:creationId xmlns:a16="http://schemas.microsoft.com/office/drawing/2014/main" id="{4DB6F3C3-0568-407C-8E9D-8432D28789A1}"/>
              </a:ext>
            </a:extLst>
          </p:cNvPr>
          <p:cNvSpPr/>
          <p:nvPr/>
        </p:nvSpPr>
        <p:spPr>
          <a:xfrm>
            <a:off x="2727317" y="2844009"/>
            <a:ext cx="1995854" cy="2014934"/>
          </a:xfrm>
          <a:prstGeom prst="foldedCorner">
            <a:avLst/>
          </a:prstGeom>
          <a:solidFill>
            <a:schemeClr val="tx1"/>
          </a:solidFill>
          <a:ln w="28575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CBA6832C-D4C8-45D7-8757-DAE6549EAC8D}"/>
              </a:ext>
            </a:extLst>
          </p:cNvPr>
          <p:cNvSpPr/>
          <p:nvPr/>
        </p:nvSpPr>
        <p:spPr>
          <a:xfrm>
            <a:off x="4816585" y="2852801"/>
            <a:ext cx="1920051" cy="2014934"/>
          </a:xfrm>
          <a:prstGeom prst="foldedCorner">
            <a:avLst/>
          </a:prstGeom>
          <a:solidFill>
            <a:schemeClr val="tx1"/>
          </a:solidFill>
          <a:ln w="28575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05FA0-0A0B-4D6A-A041-031EAD18AA5D}"/>
              </a:ext>
            </a:extLst>
          </p:cNvPr>
          <p:cNvSpPr txBox="1"/>
          <p:nvPr/>
        </p:nvSpPr>
        <p:spPr>
          <a:xfrm>
            <a:off x="625809" y="3443356"/>
            <a:ext cx="1980078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시험과 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동일한 환경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2C13C6-0E28-48A7-8915-9731747E6073}"/>
              </a:ext>
            </a:extLst>
          </p:cNvPr>
          <p:cNvSpPr txBox="1"/>
          <p:nvPr/>
        </p:nvSpPr>
        <p:spPr>
          <a:xfrm>
            <a:off x="2719071" y="3228512"/>
            <a:ext cx="1995854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2025</a:t>
            </a: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승진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출제 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Point</a:t>
            </a: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맞춘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격이 다른 모의고사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A53593-2615-4143-B31B-EE4A52B17F57}"/>
              </a:ext>
            </a:extLst>
          </p:cNvPr>
          <p:cNvSpPr txBox="1"/>
          <p:nvPr/>
        </p:nvSpPr>
        <p:spPr>
          <a:xfrm>
            <a:off x="4808339" y="3317789"/>
            <a:ext cx="1928298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실전 감각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 관리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까지 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완벽한 실전 훈련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61DAF-63CF-4454-9B7C-44D062C3EE75}"/>
              </a:ext>
            </a:extLst>
          </p:cNvPr>
          <p:cNvSpPr txBox="1"/>
          <p:nvPr/>
        </p:nvSpPr>
        <p:spPr>
          <a:xfrm>
            <a:off x="70339" y="826938"/>
            <a:ext cx="936013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schemeClr val="bg1"/>
                </a:solidFill>
              </a:rPr>
              <a:t>승진</a:t>
            </a:r>
            <a:r>
              <a:rPr lang="en-US" altLang="ko-KR" i="1" dirty="0">
                <a:solidFill>
                  <a:schemeClr val="bg1"/>
                </a:solidFill>
              </a:rPr>
              <a:t>, </a:t>
            </a:r>
            <a:r>
              <a:rPr lang="ko-KR" altLang="en-US" i="1" dirty="0">
                <a:solidFill>
                  <a:schemeClr val="bg1"/>
                </a:solidFill>
              </a:rPr>
              <a:t>진짜 </a:t>
            </a:r>
            <a:r>
              <a:rPr lang="en-US" altLang="ko-KR" i="1" dirty="0">
                <a:solidFill>
                  <a:schemeClr val="bg1"/>
                </a:solidFill>
              </a:rPr>
              <a:t>Rear</a:t>
            </a:r>
            <a:r>
              <a:rPr lang="ko-KR" altLang="en-US" i="1" dirty="0">
                <a:solidFill>
                  <a:schemeClr val="bg1"/>
                </a:solidFill>
              </a:rPr>
              <a:t>의 끝</a:t>
            </a:r>
            <a:r>
              <a:rPr lang="en-US" altLang="ko-KR" i="1" dirty="0">
                <a:solidFill>
                  <a:schemeClr val="bg1"/>
                </a:solidFill>
              </a:rPr>
              <a:t>.</a:t>
            </a:r>
            <a:r>
              <a:rPr lang="ko-KR" altLang="en-US" i="1" dirty="0">
                <a:solidFill>
                  <a:schemeClr val="bg1"/>
                </a:solidFill>
              </a:rPr>
              <a:t>판</a:t>
            </a:r>
            <a:r>
              <a:rPr lang="en-US" altLang="ko-KR" i="1" dirty="0">
                <a:solidFill>
                  <a:schemeClr val="bg1"/>
                </a:solidFill>
              </a:rPr>
              <a:t>.</a:t>
            </a:r>
            <a:r>
              <a:rPr lang="ko-KR" altLang="en-US" i="1" dirty="0">
                <a:solidFill>
                  <a:schemeClr val="bg1"/>
                </a:solidFill>
              </a:rPr>
              <a:t>왕 미래인재가 제시합니다</a:t>
            </a:r>
            <a:r>
              <a:rPr lang="en-US" altLang="ko-KR" i="1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</a:rPr>
              <a:t>25</a:t>
            </a:r>
            <a:r>
              <a:rPr lang="ko-KR" altLang="en-US" i="1" dirty="0">
                <a:solidFill>
                  <a:schemeClr val="bg1"/>
                </a:solidFill>
              </a:rPr>
              <a:t>년 승진 시험대비 </a:t>
            </a:r>
            <a:r>
              <a:rPr lang="en-US" altLang="ko-KR" i="1" dirty="0">
                <a:solidFill>
                  <a:schemeClr val="bg1"/>
                </a:solidFill>
              </a:rPr>
              <a:t>It`s Real </a:t>
            </a:r>
            <a:r>
              <a:rPr lang="ko-KR" altLang="en-US" i="1" dirty="0">
                <a:solidFill>
                  <a:schemeClr val="bg1"/>
                </a:solidFill>
              </a:rPr>
              <a:t>승격 </a:t>
            </a:r>
            <a:r>
              <a:rPr lang="en-US" altLang="ko-KR" i="1" dirty="0">
                <a:solidFill>
                  <a:schemeClr val="bg1"/>
                </a:solidFill>
              </a:rPr>
              <a:t>Big</a:t>
            </a:r>
            <a:r>
              <a:rPr lang="ko-KR" altLang="en-US" i="1" dirty="0">
                <a:solidFill>
                  <a:schemeClr val="bg1"/>
                </a:solidFill>
              </a:rPr>
              <a:t> </a:t>
            </a:r>
            <a:r>
              <a:rPr lang="en-US" altLang="ko-KR" i="1" dirty="0">
                <a:solidFill>
                  <a:schemeClr val="bg1"/>
                </a:solidFill>
              </a:rPr>
              <a:t>Match</a:t>
            </a:r>
            <a:r>
              <a:rPr lang="ko-KR" altLang="en-US" i="1" dirty="0">
                <a:solidFill>
                  <a:schemeClr val="bg1"/>
                </a:solidFill>
              </a:rPr>
              <a:t> 모의고사 진행</a:t>
            </a:r>
          </a:p>
        </p:txBody>
      </p:sp>
      <p:sp>
        <p:nvSpPr>
          <p:cNvPr id="47" name="사각형: 모서리가 접힌 도형 46">
            <a:extLst>
              <a:ext uri="{FF2B5EF4-FFF2-40B4-BE49-F238E27FC236}">
                <a16:creationId xmlns:a16="http://schemas.microsoft.com/office/drawing/2014/main" id="{2F0DBF56-982D-42BD-8372-B4DE87854B79}"/>
              </a:ext>
            </a:extLst>
          </p:cNvPr>
          <p:cNvSpPr/>
          <p:nvPr/>
        </p:nvSpPr>
        <p:spPr>
          <a:xfrm>
            <a:off x="6925931" y="2852801"/>
            <a:ext cx="1920051" cy="2014934"/>
          </a:xfrm>
          <a:prstGeom prst="foldedCorner">
            <a:avLst/>
          </a:prstGeom>
          <a:solidFill>
            <a:schemeClr val="tx1"/>
          </a:solidFill>
          <a:ln w="28575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97969-7C70-4BFB-B1ED-E9A86D5DFD06}"/>
              </a:ext>
            </a:extLst>
          </p:cNvPr>
          <p:cNvSpPr txBox="1"/>
          <p:nvPr/>
        </p:nvSpPr>
        <p:spPr>
          <a:xfrm>
            <a:off x="6933869" y="3031355"/>
            <a:ext cx="1912113" cy="1434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현직 모든 수험생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 응시가 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가능하도록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온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오프라인 모의고사 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동시 진행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634A81E6-0DA9-4775-8C91-79ADA1E909D3}"/>
              </a:ext>
            </a:extLst>
          </p:cNvPr>
          <p:cNvSpPr/>
          <p:nvPr/>
        </p:nvSpPr>
        <p:spPr>
          <a:xfrm>
            <a:off x="625808" y="5515316"/>
            <a:ext cx="844061" cy="869790"/>
          </a:xfrm>
          <a:prstGeom prst="mathPlus">
            <a:avLst>
              <a:gd name="adj1" fmla="val 9368"/>
            </a:avLst>
          </a:prstGeom>
          <a:solidFill>
            <a:srgbClr val="66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3FAF21-EAA8-4262-AED2-35568D87AFE6}"/>
              </a:ext>
            </a:extLst>
          </p:cNvPr>
          <p:cNvGrpSpPr/>
          <p:nvPr/>
        </p:nvGrpSpPr>
        <p:grpSpPr>
          <a:xfrm>
            <a:off x="1743085" y="5078967"/>
            <a:ext cx="1934777" cy="806055"/>
            <a:chOff x="9417935" y="4274978"/>
            <a:chExt cx="1934777" cy="1017234"/>
          </a:xfrm>
        </p:grpSpPr>
        <p:pic>
          <p:nvPicPr>
            <p:cNvPr id="49" name="그래픽 48" descr="사용자 단색으로 채워진">
              <a:extLst>
                <a:ext uri="{FF2B5EF4-FFF2-40B4-BE49-F238E27FC236}">
                  <a16:creationId xmlns:a16="http://schemas.microsoft.com/office/drawing/2014/main" id="{6FD159FF-FFC0-45FA-9E69-D0E277967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17935" y="4274978"/>
              <a:ext cx="718715" cy="1017234"/>
            </a:xfrm>
            <a:prstGeom prst="rect">
              <a:avLst/>
            </a:prstGeom>
          </p:spPr>
        </p:pic>
        <p:pic>
          <p:nvPicPr>
            <p:cNvPr id="51" name="그래픽 50" descr="사용자 단색으로 채워진">
              <a:extLst>
                <a:ext uri="{FF2B5EF4-FFF2-40B4-BE49-F238E27FC236}">
                  <a16:creationId xmlns:a16="http://schemas.microsoft.com/office/drawing/2014/main" id="{AA1A676B-3298-464F-AFD6-7874495F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52556" y="4274978"/>
              <a:ext cx="718715" cy="1017234"/>
            </a:xfrm>
            <a:prstGeom prst="rect">
              <a:avLst/>
            </a:prstGeom>
          </p:spPr>
        </p:pic>
        <p:pic>
          <p:nvPicPr>
            <p:cNvPr id="52" name="그래픽 51" descr="사용자 단색으로 채워진">
              <a:extLst>
                <a:ext uri="{FF2B5EF4-FFF2-40B4-BE49-F238E27FC236}">
                  <a16:creationId xmlns:a16="http://schemas.microsoft.com/office/drawing/2014/main" id="{067CB300-C4B2-4B1F-8E59-0644CD0D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24900" y="4274978"/>
              <a:ext cx="718715" cy="1017234"/>
            </a:xfrm>
            <a:prstGeom prst="rect">
              <a:avLst/>
            </a:prstGeom>
          </p:spPr>
        </p:pic>
        <p:pic>
          <p:nvPicPr>
            <p:cNvPr id="53" name="그래픽 52" descr="사용자 단색으로 채워진">
              <a:extLst>
                <a:ext uri="{FF2B5EF4-FFF2-40B4-BE49-F238E27FC236}">
                  <a16:creationId xmlns:a16="http://schemas.microsoft.com/office/drawing/2014/main" id="{07E3F26E-7636-4B73-804B-9760AE013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33997" y="4274978"/>
              <a:ext cx="718715" cy="1017234"/>
            </a:xfrm>
            <a:prstGeom prst="rect">
              <a:avLst/>
            </a:prstGeom>
          </p:spPr>
        </p:pic>
      </p:grpSp>
      <p:pic>
        <p:nvPicPr>
          <p:cNvPr id="54" name="그래픽 53" descr="사용자 단색으로 채워진">
            <a:extLst>
              <a:ext uri="{FF2B5EF4-FFF2-40B4-BE49-F238E27FC236}">
                <a16:creationId xmlns:a16="http://schemas.microsoft.com/office/drawing/2014/main" id="{D6B8E475-64C0-47C1-ADC1-B6601C720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4655" y="5846480"/>
            <a:ext cx="616911" cy="72694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52D68D7-8940-42C2-A7E2-9A0BA1E7D9DD}"/>
              </a:ext>
            </a:extLst>
          </p:cNvPr>
          <p:cNvSpPr txBox="1"/>
          <p:nvPr/>
        </p:nvSpPr>
        <p:spPr>
          <a:xfrm>
            <a:off x="1774412" y="5528837"/>
            <a:ext cx="79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1" dirty="0">
                <a:solidFill>
                  <a:schemeClr val="bg1"/>
                </a:solidFill>
              </a:rPr>
              <a:t>미래인재 승진 전 교수진시험 종료 후 주요 문항</a:t>
            </a:r>
            <a:r>
              <a:rPr lang="en-US" altLang="ko-KR" sz="1200" b="1" i="1" dirty="0">
                <a:solidFill>
                  <a:schemeClr val="bg1"/>
                </a:solidFill>
              </a:rPr>
              <a:t>/</a:t>
            </a:r>
            <a:r>
              <a:rPr lang="ko-KR" altLang="en-US" sz="1200" b="1" i="1" dirty="0">
                <a:solidFill>
                  <a:schemeClr val="bg1"/>
                </a:solidFill>
              </a:rPr>
              <a:t>최고 </a:t>
            </a:r>
            <a:r>
              <a:rPr lang="ko-KR" altLang="en-US" sz="1200" b="1" i="1" dirty="0" err="1">
                <a:solidFill>
                  <a:schemeClr val="bg1"/>
                </a:solidFill>
              </a:rPr>
              <a:t>오답율</a:t>
            </a:r>
            <a:r>
              <a:rPr lang="ko-KR" altLang="en-US" sz="1200" b="1" i="1" dirty="0">
                <a:solidFill>
                  <a:schemeClr val="bg1"/>
                </a:solidFill>
              </a:rPr>
              <a:t> 문항 선별 강평 </a:t>
            </a:r>
            <a:r>
              <a:rPr lang="en-US" altLang="ko-KR" sz="1200" b="1" i="1" dirty="0">
                <a:solidFill>
                  <a:schemeClr val="bg1"/>
                </a:solidFill>
              </a:rPr>
              <a:t>Service </a:t>
            </a:r>
            <a:r>
              <a:rPr lang="ko-KR" altLang="en-US" sz="1200" b="1" i="1" dirty="0">
                <a:solidFill>
                  <a:schemeClr val="bg1"/>
                </a:solidFill>
              </a:rPr>
              <a:t>진행</a:t>
            </a:r>
          </a:p>
        </p:txBody>
      </p:sp>
      <p:sp>
        <p:nvSpPr>
          <p:cNvPr id="63" name="별: 꼭짓점 10개 62">
            <a:extLst>
              <a:ext uri="{FF2B5EF4-FFF2-40B4-BE49-F238E27FC236}">
                <a16:creationId xmlns:a16="http://schemas.microsoft.com/office/drawing/2014/main" id="{D08D0A25-FA33-40E9-9168-4691EA3203A8}"/>
              </a:ext>
            </a:extLst>
          </p:cNvPr>
          <p:cNvSpPr/>
          <p:nvPr/>
        </p:nvSpPr>
        <p:spPr>
          <a:xfrm>
            <a:off x="1398299" y="5369361"/>
            <a:ext cx="373752" cy="442993"/>
          </a:xfrm>
          <a:prstGeom prst="star10">
            <a:avLst/>
          </a:prstGeom>
          <a:solidFill>
            <a:srgbClr val="AE47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8040AD8-6134-4456-9BB3-FD78F202360F}"/>
              </a:ext>
            </a:extLst>
          </p:cNvPr>
          <p:cNvSpPr txBox="1"/>
          <p:nvPr/>
        </p:nvSpPr>
        <p:spPr>
          <a:xfrm>
            <a:off x="1933476" y="6526985"/>
            <a:ext cx="10420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1" dirty="0">
                <a:solidFill>
                  <a:schemeClr val="bg1"/>
                </a:solidFill>
              </a:rPr>
              <a:t>행정법 온</a:t>
            </a:r>
            <a:r>
              <a:rPr lang="en-US" altLang="ko-KR" sz="1200" b="1" i="1" dirty="0">
                <a:solidFill>
                  <a:schemeClr val="bg1"/>
                </a:solidFill>
              </a:rPr>
              <a:t>/</a:t>
            </a:r>
            <a:r>
              <a:rPr lang="ko-KR" altLang="en-US" sz="1200" b="1" i="1" dirty="0">
                <a:solidFill>
                  <a:schemeClr val="bg1"/>
                </a:solidFill>
              </a:rPr>
              <a:t>오프라인 주관식 시험 진행 </a:t>
            </a:r>
            <a:r>
              <a:rPr lang="en-US" altLang="ko-KR" sz="1200" b="1" i="1" dirty="0">
                <a:solidFill>
                  <a:schemeClr val="bg1"/>
                </a:solidFill>
              </a:rPr>
              <a:t>&amp; </a:t>
            </a:r>
            <a:r>
              <a:rPr lang="ko-KR" altLang="en-US" sz="1200" b="1" i="1" dirty="0">
                <a:solidFill>
                  <a:schemeClr val="bg1"/>
                </a:solidFill>
              </a:rPr>
              <a:t>첨삭 </a:t>
            </a:r>
            <a:r>
              <a:rPr lang="en-US" altLang="ko-KR" sz="1200" b="1" i="1" dirty="0">
                <a:solidFill>
                  <a:schemeClr val="bg1"/>
                </a:solidFill>
              </a:rPr>
              <a:t>Service </a:t>
            </a:r>
            <a:r>
              <a:rPr lang="ko-KR" altLang="en-US" sz="1200" b="1" i="1" dirty="0">
                <a:solidFill>
                  <a:schemeClr val="bg1"/>
                </a:solidFill>
              </a:rPr>
              <a:t>별도 진행</a:t>
            </a:r>
          </a:p>
        </p:txBody>
      </p:sp>
      <p:sp>
        <p:nvSpPr>
          <p:cNvPr id="67" name="별: 꼭짓점 10개 66">
            <a:extLst>
              <a:ext uri="{FF2B5EF4-FFF2-40B4-BE49-F238E27FC236}">
                <a16:creationId xmlns:a16="http://schemas.microsoft.com/office/drawing/2014/main" id="{ED3E16B3-A8A5-4B0D-A437-679D82302A0A}"/>
              </a:ext>
            </a:extLst>
          </p:cNvPr>
          <p:cNvSpPr/>
          <p:nvPr/>
        </p:nvSpPr>
        <p:spPr>
          <a:xfrm>
            <a:off x="1398299" y="6130427"/>
            <a:ext cx="373752" cy="442993"/>
          </a:xfrm>
          <a:prstGeom prst="star10">
            <a:avLst/>
          </a:prstGeom>
          <a:solidFill>
            <a:srgbClr val="AE47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97845-E386-31F0-EDCD-39D459E04B9B}"/>
              </a:ext>
            </a:extLst>
          </p:cNvPr>
          <p:cNvSpPr txBox="1"/>
          <p:nvPr/>
        </p:nvSpPr>
        <p:spPr>
          <a:xfrm>
            <a:off x="219687" y="31848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section12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40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CB0878D-57C0-4AA6-AA1A-E8F687A97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3" y="2236130"/>
            <a:ext cx="8575564" cy="3599694"/>
          </a:xfrm>
          <a:prstGeom prst="rect">
            <a:avLst/>
          </a:prstGeom>
        </p:spPr>
      </p:pic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257176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87895D4-8F00-1272-9AC5-7765C1355480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58D273E2-AC7B-49B4-8F4C-AED8929A3EEB}"/>
              </a:ext>
            </a:extLst>
          </p:cNvPr>
          <p:cNvSpPr/>
          <p:nvPr/>
        </p:nvSpPr>
        <p:spPr>
          <a:xfrm>
            <a:off x="3569677" y="511236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CFF282A6-598F-400E-BE08-3850FD1297A5}"/>
              </a:ext>
            </a:extLst>
          </p:cNvPr>
          <p:cNvSpPr/>
          <p:nvPr/>
        </p:nvSpPr>
        <p:spPr>
          <a:xfrm rot="10800000">
            <a:off x="5266656" y="683762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DCD24-BDB5-4C45-BF7E-33019BF9105F}"/>
              </a:ext>
            </a:extLst>
          </p:cNvPr>
          <p:cNvSpPr txBox="1"/>
          <p:nvPr/>
        </p:nvSpPr>
        <p:spPr>
          <a:xfrm>
            <a:off x="3657600" y="518447"/>
            <a:ext cx="186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혜택</a:t>
            </a:r>
            <a:r>
              <a:rPr lang="en-US" altLang="ko-K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05</a:t>
            </a:r>
            <a:endParaRPr lang="ko-KR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E733D-9901-4AD1-B71E-273C604022F3}"/>
              </a:ext>
            </a:extLst>
          </p:cNvPr>
          <p:cNvSpPr txBox="1"/>
          <p:nvPr/>
        </p:nvSpPr>
        <p:spPr>
          <a:xfrm>
            <a:off x="189470" y="1098085"/>
            <a:ext cx="8954530" cy="114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경찰 시험 준비를 안 하는 사람도 다 아는 대명사 </a:t>
            </a:r>
            <a:r>
              <a:rPr lang="en-US" altLang="ko-KR" b="1" dirty="0">
                <a:solidFill>
                  <a:srgbClr val="0066FF"/>
                </a:solidFill>
              </a:rPr>
              <a:t>“</a:t>
            </a:r>
            <a:r>
              <a:rPr lang="ko-KR" altLang="en-US" b="1" dirty="0" err="1">
                <a:solidFill>
                  <a:srgbClr val="0066FF"/>
                </a:solidFill>
              </a:rPr>
              <a:t>형소법</a:t>
            </a:r>
            <a:r>
              <a:rPr lang="en-US" altLang="ko-KR" b="1" dirty="0">
                <a:solidFill>
                  <a:srgbClr val="0066FF"/>
                </a:solidFill>
              </a:rPr>
              <a:t> </a:t>
            </a:r>
            <a:r>
              <a:rPr lang="ko-KR" altLang="en-US" b="1" dirty="0">
                <a:solidFill>
                  <a:srgbClr val="0066FF"/>
                </a:solidFill>
              </a:rPr>
              <a:t>신</a:t>
            </a:r>
            <a:r>
              <a:rPr lang="en-US" altLang="ko-KR" b="1" dirty="0">
                <a:solidFill>
                  <a:srgbClr val="0066FF"/>
                </a:solidFill>
              </a:rPr>
              <a:t>.</a:t>
            </a:r>
            <a:r>
              <a:rPr lang="ko-KR" altLang="en-US" b="1" dirty="0">
                <a:solidFill>
                  <a:srgbClr val="0066FF"/>
                </a:solidFill>
              </a:rPr>
              <a:t>광</a:t>
            </a:r>
            <a:r>
              <a:rPr lang="en-US" altLang="ko-KR" b="1" dirty="0">
                <a:solidFill>
                  <a:srgbClr val="0066FF"/>
                </a:solidFill>
              </a:rPr>
              <a:t>.</a:t>
            </a:r>
            <a:r>
              <a:rPr lang="ko-KR" altLang="en-US" b="1" dirty="0">
                <a:solidFill>
                  <a:srgbClr val="0066FF"/>
                </a:solidFill>
              </a:rPr>
              <a:t>은</a:t>
            </a:r>
            <a:r>
              <a:rPr lang="en-US" altLang="ko-KR" b="1" dirty="0">
                <a:solidFill>
                  <a:srgbClr val="0066FF"/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b="1" i="1" dirty="0">
                <a:solidFill>
                  <a:srgbClr val="0066FF"/>
                </a:solidFill>
              </a:rPr>
              <a:t>신광은 교수님 공판</a:t>
            </a:r>
            <a:r>
              <a:rPr lang="en-US" altLang="ko-KR" b="1" i="1" dirty="0">
                <a:solidFill>
                  <a:srgbClr val="0066FF"/>
                </a:solidFill>
              </a:rPr>
              <a:t>(</a:t>
            </a:r>
            <a:r>
              <a:rPr lang="ko-KR" altLang="en-US" b="1" i="1" dirty="0">
                <a:solidFill>
                  <a:srgbClr val="0066FF"/>
                </a:solidFill>
              </a:rPr>
              <a:t>기본</a:t>
            </a:r>
            <a:r>
              <a:rPr lang="en-US" altLang="ko-KR" b="1" i="1" dirty="0">
                <a:solidFill>
                  <a:srgbClr val="0066FF"/>
                </a:solidFill>
              </a:rPr>
              <a:t>+</a:t>
            </a:r>
            <a:r>
              <a:rPr lang="ko-KR" altLang="en-US" b="1" i="1" dirty="0">
                <a:solidFill>
                  <a:srgbClr val="0066FF"/>
                </a:solidFill>
              </a:rPr>
              <a:t>심화</a:t>
            </a:r>
            <a:r>
              <a:rPr lang="en-US" altLang="ko-KR" b="1" i="1" dirty="0">
                <a:solidFill>
                  <a:srgbClr val="0066FF"/>
                </a:solidFill>
              </a:rPr>
              <a:t>) </a:t>
            </a:r>
            <a:r>
              <a:rPr lang="ko-KR" altLang="en-US" b="1" i="1" dirty="0">
                <a:solidFill>
                  <a:srgbClr val="0066FF"/>
                </a:solidFill>
              </a:rPr>
              <a:t>강의 무료 </a:t>
            </a:r>
            <a:r>
              <a:rPr lang="ko-KR" altLang="en-US" b="1" i="1" dirty="0" err="1">
                <a:solidFill>
                  <a:srgbClr val="0066FF"/>
                </a:solidFill>
              </a:rPr>
              <a:t>수강권</a:t>
            </a:r>
            <a:r>
              <a:rPr lang="ko-KR" altLang="en-US" b="1" i="1" dirty="0">
                <a:solidFill>
                  <a:srgbClr val="0066FF"/>
                </a:solidFill>
              </a:rPr>
              <a:t> 증정 </a:t>
            </a:r>
            <a:endParaRPr lang="en-US" altLang="ko-KR" b="1" i="1" dirty="0">
              <a:solidFill>
                <a:srgbClr val="0066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b="1" i="1" dirty="0"/>
              <a:t>–</a:t>
            </a:r>
            <a:r>
              <a:rPr lang="ko-KR" altLang="en-US" sz="1050" b="1" i="1" dirty="0"/>
              <a:t>현직 수험생 분들의 참여가 원활 하도록 공판 강의는 주말에 진행될 예정입니다</a:t>
            </a:r>
            <a:r>
              <a:rPr lang="en-US" altLang="ko-KR" sz="1050" b="1" i="1" dirty="0"/>
              <a:t>.-</a:t>
            </a:r>
            <a:r>
              <a:rPr lang="ko-KR" altLang="en-US" sz="1050" b="1" i="1" dirty="0"/>
              <a:t> </a:t>
            </a:r>
            <a:endParaRPr lang="en-US" altLang="ko-KR" sz="105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FC31B-B4CB-45A1-AE95-25FE113A73AB}"/>
              </a:ext>
            </a:extLst>
          </p:cNvPr>
          <p:cNvSpPr txBox="1"/>
          <p:nvPr/>
        </p:nvSpPr>
        <p:spPr>
          <a:xfrm>
            <a:off x="6591301" y="5900662"/>
            <a:ext cx="2696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강의 일정은 추후 별도로 공지됩니다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B8341-95E1-0258-6ACE-01AC40D7D9F0}"/>
              </a:ext>
            </a:extLst>
          </p:cNvPr>
          <p:cNvSpPr txBox="1"/>
          <p:nvPr/>
        </p:nvSpPr>
        <p:spPr>
          <a:xfrm>
            <a:off x="378953" y="51844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58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E76E0E-30B0-4C5E-ADD0-BA3412740F99}"/>
              </a:ext>
            </a:extLst>
          </p:cNvPr>
          <p:cNvSpPr/>
          <p:nvPr/>
        </p:nvSpPr>
        <p:spPr>
          <a:xfrm>
            <a:off x="-416546" y="3456165"/>
            <a:ext cx="1684167" cy="1039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승진대비</a:t>
            </a:r>
            <a:endParaRPr lang="en-US" altLang="ko-KR" sz="11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실무종합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각론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rgbClr val="003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1100" dirty="0">
                <a:solidFill>
                  <a:srgbClr val="003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두문자 특강</a:t>
            </a:r>
            <a:r>
              <a:rPr lang="en-US" altLang="ko-KR" sz="1100" dirty="0">
                <a:solidFill>
                  <a:srgbClr val="003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</a:p>
          <a:p>
            <a:pPr algn="ctr"/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미리 수강하기</a:t>
            </a:r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868197"/>
              </p:ext>
            </p:extLst>
          </p:nvPr>
        </p:nvGraphicFramePr>
        <p:xfrm>
          <a:off x="9430473" y="257176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87895D4-8F00-1272-9AC5-7765C1355480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58D273E2-AC7B-49B4-8F4C-AED8929A3EEB}"/>
              </a:ext>
            </a:extLst>
          </p:cNvPr>
          <p:cNvSpPr/>
          <p:nvPr/>
        </p:nvSpPr>
        <p:spPr>
          <a:xfrm>
            <a:off x="3569677" y="423314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CFF282A6-598F-400E-BE08-3850FD1297A5}"/>
              </a:ext>
            </a:extLst>
          </p:cNvPr>
          <p:cNvSpPr/>
          <p:nvPr/>
        </p:nvSpPr>
        <p:spPr>
          <a:xfrm rot="10800000">
            <a:off x="5266656" y="595840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DCD24-BDB5-4C45-BF7E-33019BF9105F}"/>
              </a:ext>
            </a:extLst>
          </p:cNvPr>
          <p:cNvSpPr txBox="1"/>
          <p:nvPr/>
        </p:nvSpPr>
        <p:spPr>
          <a:xfrm>
            <a:off x="3657600" y="430525"/>
            <a:ext cx="186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혜택</a:t>
            </a:r>
            <a:r>
              <a:rPr lang="en-US" altLang="ko-K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06</a:t>
            </a:r>
            <a:endParaRPr lang="ko-KR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E733D-9901-4AD1-B71E-273C604022F3}"/>
              </a:ext>
            </a:extLst>
          </p:cNvPr>
          <p:cNvSpPr txBox="1"/>
          <p:nvPr/>
        </p:nvSpPr>
        <p:spPr>
          <a:xfrm>
            <a:off x="229314" y="1092818"/>
            <a:ext cx="8926405" cy="154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핵심내용 암기</a:t>
            </a:r>
            <a:r>
              <a:rPr lang="en-US" altLang="ko-KR" dirty="0"/>
              <a:t>/</a:t>
            </a:r>
            <a:r>
              <a:rPr lang="ko-KR" altLang="en-US" dirty="0"/>
              <a:t>방대한 숫자 빠른 정리까지 </a:t>
            </a:r>
            <a:r>
              <a:rPr lang="en-US" altLang="ko-KR" dirty="0"/>
              <a:t>‘</a:t>
            </a:r>
            <a:r>
              <a:rPr lang="ko-KR" altLang="en-US" dirty="0"/>
              <a:t>신광은</a:t>
            </a:r>
            <a:r>
              <a:rPr lang="en-US" altLang="ko-KR" dirty="0"/>
              <a:t>/</a:t>
            </a:r>
            <a:r>
              <a:rPr lang="ko-KR" altLang="en-US" dirty="0"/>
              <a:t>장정훈 교수님</a:t>
            </a:r>
            <a:r>
              <a:rPr lang="en-US" altLang="ko-KR" dirty="0"/>
              <a:t>’</a:t>
            </a:r>
            <a:r>
              <a:rPr lang="ko-KR" altLang="en-US" dirty="0"/>
              <a:t>이 직접 책임집니다</a:t>
            </a:r>
            <a:r>
              <a:rPr lang="en-US" altLang="ko-KR" sz="16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/>
              <a:t> </a:t>
            </a:r>
            <a:r>
              <a:rPr lang="en-US" altLang="ko-KR" sz="2400" b="1" dirty="0"/>
              <a:t>25</a:t>
            </a:r>
            <a:r>
              <a:rPr lang="ko-KR" altLang="en-US" sz="2400" b="1" dirty="0"/>
              <a:t>년 대비 승진 전용 두문자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숫자 특강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법령 해설 등 </a:t>
            </a:r>
            <a:endParaRPr lang="en-US" altLang="ko-KR" sz="2400" b="1" dirty="0"/>
          </a:p>
          <a:p>
            <a:pPr algn="ctr">
              <a:lnSpc>
                <a:spcPct val="150000"/>
              </a:lnSpc>
            </a:pPr>
            <a:r>
              <a:rPr lang="en-US" altLang="ko-KR" sz="2400" b="1" u="sng" dirty="0">
                <a:solidFill>
                  <a:srgbClr val="0066FF"/>
                </a:solidFill>
              </a:rPr>
              <a:t>“</a:t>
            </a:r>
            <a:r>
              <a:rPr lang="ko-KR" altLang="en-US" sz="2400" b="1" u="sng" dirty="0">
                <a:solidFill>
                  <a:srgbClr val="0066FF"/>
                </a:solidFill>
              </a:rPr>
              <a:t>회독 강화 컨텐츠</a:t>
            </a:r>
            <a:r>
              <a:rPr lang="en-US" altLang="ko-KR" sz="2400" b="1" u="sng" dirty="0">
                <a:solidFill>
                  <a:srgbClr val="0066FF"/>
                </a:solidFill>
              </a:rPr>
              <a:t>”</a:t>
            </a:r>
            <a:r>
              <a:rPr lang="ko-KR" altLang="en-US" sz="2400" b="1" dirty="0">
                <a:solidFill>
                  <a:srgbClr val="0066FF"/>
                </a:solidFill>
              </a:rPr>
              <a:t> 별도 제공</a:t>
            </a:r>
            <a:endParaRPr lang="en-US" altLang="ko-KR" sz="2400" b="1" dirty="0">
              <a:solidFill>
                <a:srgbClr val="0066FF"/>
              </a:solidFill>
            </a:endParaRPr>
          </a:p>
        </p:txBody>
      </p:sp>
      <p:pic>
        <p:nvPicPr>
          <p:cNvPr id="12" name="그래픽 11" descr="사용자 단색으로 채워진">
            <a:extLst>
              <a:ext uri="{FF2B5EF4-FFF2-40B4-BE49-F238E27FC236}">
                <a16:creationId xmlns:a16="http://schemas.microsoft.com/office/drawing/2014/main" id="{36C30654-ACE9-4605-9B88-3802E2819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5284" y="2139422"/>
            <a:ext cx="3735730" cy="40425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3FC31B-B4CB-45A1-AE95-25FE113A73AB}"/>
              </a:ext>
            </a:extLst>
          </p:cNvPr>
          <p:cNvSpPr txBox="1"/>
          <p:nvPr/>
        </p:nvSpPr>
        <p:spPr>
          <a:xfrm>
            <a:off x="403892" y="5684130"/>
            <a:ext cx="9725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특강 일정은 확정 후 추후 별도로 공지됩니다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오프라인은 무료로 진행하며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온라인의 경우 유료로 구매 가능하며 승진 미래패스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PRO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구매 수험생에게는 무료로 별도 서비스 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A78E4-8EDD-4B82-8375-5D936E36FC3B}"/>
              </a:ext>
            </a:extLst>
          </p:cNvPr>
          <p:cNvSpPr txBox="1"/>
          <p:nvPr/>
        </p:nvSpPr>
        <p:spPr>
          <a:xfrm>
            <a:off x="494383" y="4824419"/>
            <a:ext cx="240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신광은 교수님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DA692-0AF3-4914-B1B4-17DBDAE6496F}"/>
              </a:ext>
            </a:extLst>
          </p:cNvPr>
          <p:cNvSpPr txBox="1"/>
          <p:nvPr/>
        </p:nvSpPr>
        <p:spPr>
          <a:xfrm>
            <a:off x="3706560" y="4754563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장정훈 교수님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B22986-EEC7-4203-BB46-BA6335D9C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9871" y="3833275"/>
            <a:ext cx="323304" cy="29909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76C97-9C79-4CE5-BBDE-FA68704632D0}"/>
              </a:ext>
            </a:extLst>
          </p:cNvPr>
          <p:cNvSpPr/>
          <p:nvPr/>
        </p:nvSpPr>
        <p:spPr>
          <a:xfrm>
            <a:off x="2910390" y="3318331"/>
            <a:ext cx="1684167" cy="1039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승진대비</a:t>
            </a:r>
            <a:endParaRPr lang="en-US" altLang="ko-KR" sz="11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실무종합 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100" dirty="0">
                <a:solidFill>
                  <a:srgbClr val="003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1100" dirty="0">
                <a:solidFill>
                  <a:srgbClr val="003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숫자특강</a:t>
            </a:r>
            <a:r>
              <a:rPr lang="en-US" altLang="ko-KR" sz="1100" dirty="0">
                <a:solidFill>
                  <a:srgbClr val="003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</a:p>
          <a:p>
            <a:pPr algn="ctr"/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미리 수강하기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870C6C3-3FB1-4499-B8BC-C16E6C233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705" y="3708256"/>
            <a:ext cx="323304" cy="299092"/>
          </a:xfrm>
          <a:prstGeom prst="rect">
            <a:avLst/>
          </a:prstGeom>
        </p:spPr>
      </p:pic>
      <p:pic>
        <p:nvPicPr>
          <p:cNvPr id="13" name="그래픽 12" descr="사용자 단색으로 채워진">
            <a:extLst>
              <a:ext uri="{FF2B5EF4-FFF2-40B4-BE49-F238E27FC236}">
                <a16:creationId xmlns:a16="http://schemas.microsoft.com/office/drawing/2014/main" id="{1A32761D-5104-4683-80BC-6104B46D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1820" y="2139422"/>
            <a:ext cx="3512394" cy="40802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332B4E-78CF-40F4-B431-3F684FDB6E72}"/>
              </a:ext>
            </a:extLst>
          </p:cNvPr>
          <p:cNvSpPr txBox="1"/>
          <p:nvPr/>
        </p:nvSpPr>
        <p:spPr>
          <a:xfrm>
            <a:off x="3900353" y="4827206"/>
            <a:ext cx="240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장정훈 교수님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1B7999-DF6A-4518-8F54-246942F02D07}"/>
              </a:ext>
            </a:extLst>
          </p:cNvPr>
          <p:cNvSpPr txBox="1"/>
          <p:nvPr/>
        </p:nvSpPr>
        <p:spPr>
          <a:xfrm>
            <a:off x="7046938" y="4716479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장정훈 교수님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24EC1F-5CE6-4ED7-9598-8CC27A99E478}"/>
              </a:ext>
            </a:extLst>
          </p:cNvPr>
          <p:cNvSpPr/>
          <p:nvPr/>
        </p:nvSpPr>
        <p:spPr>
          <a:xfrm>
            <a:off x="6250768" y="3280247"/>
            <a:ext cx="1684167" cy="1039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sz="11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승진대비</a:t>
            </a:r>
            <a:endParaRPr lang="en-US" altLang="ko-KR" sz="11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실무종합 </a:t>
            </a: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100" dirty="0">
                <a:solidFill>
                  <a:srgbClr val="003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1100" dirty="0">
                <a:solidFill>
                  <a:srgbClr val="003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법령해설</a:t>
            </a:r>
            <a:r>
              <a:rPr lang="en-US" altLang="ko-KR" sz="1100" dirty="0">
                <a:solidFill>
                  <a:srgbClr val="003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</a:p>
          <a:p>
            <a:pPr algn="ctr"/>
            <a:r>
              <a: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미리 수강하기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547A13D-D24A-4FB9-B398-47B5854C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83" y="3670172"/>
            <a:ext cx="323304" cy="299092"/>
          </a:xfrm>
          <a:prstGeom prst="rect">
            <a:avLst/>
          </a:prstGeom>
        </p:spPr>
      </p:pic>
      <p:pic>
        <p:nvPicPr>
          <p:cNvPr id="25" name="그래픽 24" descr="사용자 단색으로 채워진">
            <a:extLst>
              <a:ext uri="{FF2B5EF4-FFF2-40B4-BE49-F238E27FC236}">
                <a16:creationId xmlns:a16="http://schemas.microsoft.com/office/drawing/2014/main" id="{519F8701-C732-4142-9B2F-2AF84EE34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2198" y="2101338"/>
            <a:ext cx="3512394" cy="40802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1B8EB8-5439-4C10-A7F4-F0AE446EE7A8}"/>
              </a:ext>
            </a:extLst>
          </p:cNvPr>
          <p:cNvSpPr txBox="1"/>
          <p:nvPr/>
        </p:nvSpPr>
        <p:spPr>
          <a:xfrm>
            <a:off x="7240731" y="4789122"/>
            <a:ext cx="240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정태정</a:t>
            </a:r>
            <a:r>
              <a:rPr lang="ko-KR" altLang="en-US" dirty="0">
                <a:solidFill>
                  <a:schemeClr val="bg1"/>
                </a:solidFill>
              </a:rPr>
              <a:t> 교수님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6457111-A186-4422-80CD-E4FA327DA49B}"/>
              </a:ext>
            </a:extLst>
          </p:cNvPr>
          <p:cNvSpPr/>
          <p:nvPr/>
        </p:nvSpPr>
        <p:spPr>
          <a:xfrm>
            <a:off x="6307247" y="2498103"/>
            <a:ext cx="4015965" cy="3450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271EAAD-EDD9-490E-B5B2-A21BEC21482C}"/>
              </a:ext>
            </a:extLst>
          </p:cNvPr>
          <p:cNvCxnSpPr/>
          <p:nvPr/>
        </p:nvCxnSpPr>
        <p:spPr>
          <a:xfrm>
            <a:off x="9471015" y="3826221"/>
            <a:ext cx="1340915" cy="13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34E521-DAEA-4851-B95E-A68C49DB6511}"/>
              </a:ext>
            </a:extLst>
          </p:cNvPr>
          <p:cNvSpPr txBox="1"/>
          <p:nvPr/>
        </p:nvSpPr>
        <p:spPr>
          <a:xfrm>
            <a:off x="11057641" y="3833275"/>
            <a:ext cx="151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개년 기출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56F7D-3BF5-711E-6D57-B1A44A046E98}"/>
              </a:ext>
            </a:extLst>
          </p:cNvPr>
          <p:cNvSpPr txBox="1"/>
          <p:nvPr/>
        </p:nvSpPr>
        <p:spPr>
          <a:xfrm>
            <a:off x="494383" y="403025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B2115EA-5E13-4C59-819E-F826A70FA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23" y="741668"/>
            <a:ext cx="2844830" cy="27753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72673B-7D8D-4083-842B-3E0D3DAF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67" y="741667"/>
            <a:ext cx="2775310" cy="2775311"/>
          </a:xfrm>
          <a:prstGeom prst="rect">
            <a:avLst/>
          </a:prstGeom>
        </p:spPr>
      </p:pic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257176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87895D4-8F00-1272-9AC5-7765C1355480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58D273E2-AC7B-49B4-8F4C-AED8929A3EEB}"/>
              </a:ext>
            </a:extLst>
          </p:cNvPr>
          <p:cNvSpPr/>
          <p:nvPr/>
        </p:nvSpPr>
        <p:spPr>
          <a:xfrm>
            <a:off x="3284560" y="396614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CFF282A6-598F-400E-BE08-3850FD1297A5}"/>
              </a:ext>
            </a:extLst>
          </p:cNvPr>
          <p:cNvSpPr/>
          <p:nvPr/>
        </p:nvSpPr>
        <p:spPr>
          <a:xfrm rot="10800000">
            <a:off x="5634767" y="623942"/>
            <a:ext cx="351692" cy="345053"/>
          </a:xfrm>
          <a:prstGeom prst="halfFrame">
            <a:avLst/>
          </a:prstGeom>
          <a:solidFill>
            <a:srgbClr val="33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DCD24-BDB5-4C45-BF7E-33019BF9105F}"/>
              </a:ext>
            </a:extLst>
          </p:cNvPr>
          <p:cNvSpPr txBox="1"/>
          <p:nvPr/>
        </p:nvSpPr>
        <p:spPr>
          <a:xfrm>
            <a:off x="3310447" y="419468"/>
            <a:ext cx="267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Plus Contents</a:t>
            </a:r>
            <a:endParaRPr lang="ko-KR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CB59A-3364-42E0-8293-2A44634B0623}"/>
              </a:ext>
            </a:extLst>
          </p:cNvPr>
          <p:cNvSpPr txBox="1"/>
          <p:nvPr/>
        </p:nvSpPr>
        <p:spPr>
          <a:xfrm>
            <a:off x="2101785" y="1463721"/>
            <a:ext cx="1466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총</a:t>
            </a:r>
            <a:endParaRPr lang="en-US" altLang="ko-KR" sz="2800" b="1" dirty="0"/>
          </a:p>
          <a:p>
            <a:pPr algn="ctr"/>
            <a:r>
              <a:rPr lang="en-US" altLang="ko-KR" sz="2800" b="1" dirty="0"/>
              <a:t>1,141</a:t>
            </a:r>
            <a:r>
              <a:rPr lang="ko-KR" altLang="en-US" sz="2800" b="1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2E627E-07FB-4DD8-A454-F7F6FB75080A}"/>
              </a:ext>
            </a:extLst>
          </p:cNvPr>
          <p:cNvSpPr txBox="1"/>
          <p:nvPr/>
        </p:nvSpPr>
        <p:spPr>
          <a:xfrm>
            <a:off x="5738612" y="1229163"/>
            <a:ext cx="2262819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누적 조회수 </a:t>
            </a:r>
            <a:endParaRPr lang="en-US" altLang="ko-KR" sz="2800" b="1" dirty="0"/>
          </a:p>
          <a:p>
            <a:pPr algn="ctr">
              <a:lnSpc>
                <a:spcPct val="150000"/>
              </a:lnSpc>
            </a:pPr>
            <a:r>
              <a:rPr lang="en-US" altLang="ko-KR" sz="2800" b="1" dirty="0"/>
              <a:t>4,715,300</a:t>
            </a:r>
            <a:r>
              <a:rPr lang="ko-KR" altLang="en-US" sz="2800" b="1" dirty="0"/>
              <a:t>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6F79F-D5E5-4AE6-B2CF-D460134B45C0}"/>
              </a:ext>
            </a:extLst>
          </p:cNvPr>
          <p:cNvSpPr txBox="1"/>
          <p:nvPr/>
        </p:nvSpPr>
        <p:spPr>
          <a:xfrm>
            <a:off x="189470" y="3212677"/>
            <a:ext cx="8954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EF4595"/>
                </a:highlight>
              </a:rPr>
              <a:t> 출퇴근 시간 활용해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EF4595"/>
                </a:highlight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EF4595"/>
                </a:highlight>
              </a:rPr>
              <a:t>하루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EF4595"/>
                </a:highlight>
              </a:rPr>
              <a:t>5~10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EF4595"/>
                </a:highlight>
              </a:rPr>
              <a:t>분만 들어도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EF4595"/>
                </a:highlight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EF4595"/>
                </a:highlight>
              </a:rPr>
              <a:t>자연스럽게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EF4595"/>
                </a:highlight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EF4595"/>
                </a:highlight>
              </a:rPr>
              <a:t>개념과 기출이 완성되는</a:t>
            </a:r>
            <a:endParaRPr lang="en-US" altLang="ko-KR" sz="1600" b="1" dirty="0">
              <a:solidFill>
                <a:schemeClr val="bg1"/>
              </a:solidFill>
              <a:highlight>
                <a:srgbClr val="EF4595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CD9456-BDA3-45C7-BDC1-AB9A73C2B61C}"/>
              </a:ext>
            </a:extLst>
          </p:cNvPr>
          <p:cNvSpPr txBox="1"/>
          <p:nvPr/>
        </p:nvSpPr>
        <p:spPr>
          <a:xfrm>
            <a:off x="189470" y="3607457"/>
            <a:ext cx="8954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This is </a:t>
            </a:r>
          </a:p>
          <a:p>
            <a:r>
              <a:rPr lang="en-US" altLang="ko-KR" sz="7200" i="1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‘1</a:t>
            </a:r>
            <a:r>
              <a:rPr lang="ko-KR" altLang="en-US" sz="7200" i="1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</a:t>
            </a:r>
            <a:r>
              <a:rPr lang="en-US" altLang="ko-KR" sz="7200" i="1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7200" i="1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</a:t>
            </a:r>
            <a:r>
              <a:rPr lang="en-US" altLang="ko-KR" sz="7200" i="1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endParaRPr lang="ko-KR" altLang="en-US" sz="7200" i="1" dirty="0">
              <a:solidFill>
                <a:srgbClr val="0066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D550F-9535-412A-952F-67F0079C78AD}"/>
              </a:ext>
            </a:extLst>
          </p:cNvPr>
          <p:cNvSpPr txBox="1"/>
          <p:nvPr/>
        </p:nvSpPr>
        <p:spPr>
          <a:xfrm>
            <a:off x="3064577" y="1709414"/>
            <a:ext cx="163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758354-8116-4B4B-8D36-4A0AA664F3F9}"/>
              </a:ext>
            </a:extLst>
          </p:cNvPr>
          <p:cNvSpPr txBox="1"/>
          <p:nvPr/>
        </p:nvSpPr>
        <p:spPr>
          <a:xfrm>
            <a:off x="7729343" y="1809549"/>
            <a:ext cx="163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**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E3C79E-B5FE-4876-BD75-BE233075405D}"/>
              </a:ext>
            </a:extLst>
          </p:cNvPr>
          <p:cNvSpPr txBox="1"/>
          <p:nvPr/>
        </p:nvSpPr>
        <p:spPr>
          <a:xfrm>
            <a:off x="189470" y="5707309"/>
            <a:ext cx="4414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신광은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장정훈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800" i="1" dirty="0" err="1">
                <a:solidFill>
                  <a:schemeClr val="bg1">
                    <a:lumMod val="75000"/>
                  </a:schemeClr>
                </a:solidFill>
              </a:rPr>
              <a:t>정태정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 교수님 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일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제 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형사법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공판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실무종합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총 영상 업로드 개수 합산 기준</a:t>
            </a:r>
            <a:endParaRPr lang="en-US" altLang="ko-KR" sz="8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**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신광은 교수님 형사법 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일 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</a:rPr>
              <a:t>제 누적 조회수 기준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35CFE-4E28-2409-B92E-B9073782751D}"/>
              </a:ext>
            </a:extLst>
          </p:cNvPr>
          <p:cNvSpPr txBox="1"/>
          <p:nvPr/>
        </p:nvSpPr>
        <p:spPr>
          <a:xfrm>
            <a:off x="494383" y="403025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44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87A63E3-4E27-2520-3ACA-E325690E28BC}"/>
              </a:ext>
            </a:extLst>
          </p:cNvPr>
          <p:cNvSpPr txBox="1"/>
          <p:nvPr/>
        </p:nvSpPr>
        <p:spPr>
          <a:xfrm>
            <a:off x="3245085" y="1587837"/>
            <a:ext cx="2850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형사법 신광은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1</a:t>
            </a:r>
            <a:r>
              <a:rPr lang="ko-KR" altLang="en-US" dirty="0"/>
              <a:t>제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ko-KR" altLang="en-US" dirty="0"/>
              <a:t>공소제기</a:t>
            </a:r>
            <a:r>
              <a:rPr lang="en-US" altLang="ko-KR" dirty="0"/>
              <a:t>·</a:t>
            </a:r>
            <a:r>
              <a:rPr lang="ko-KR" altLang="en-US" dirty="0" err="1"/>
              <a:t>공판편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D9EB33-CD66-9CCB-60D8-58A867E1DEA9}"/>
              </a:ext>
            </a:extLst>
          </p:cNvPr>
          <p:cNvGrpSpPr/>
          <p:nvPr/>
        </p:nvGrpSpPr>
        <p:grpSpPr>
          <a:xfrm>
            <a:off x="3245086" y="2249712"/>
            <a:ext cx="2850915" cy="2550887"/>
            <a:chOff x="980389" y="4322807"/>
            <a:chExt cx="3946286" cy="19842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7CBEB5-380B-6D57-C84B-8202700E491E}"/>
                </a:ext>
              </a:extLst>
            </p:cNvPr>
            <p:cNvSpPr/>
            <p:nvPr/>
          </p:nvSpPr>
          <p:spPr>
            <a:xfrm>
              <a:off x="980389" y="4322807"/>
              <a:ext cx="3946286" cy="19842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A8EDF082-3234-B2E1-59C2-9A8098073774}"/>
                </a:ext>
              </a:extLst>
            </p:cNvPr>
            <p:cNvSpPr/>
            <p:nvPr/>
          </p:nvSpPr>
          <p:spPr>
            <a:xfrm rot="5400000">
              <a:off x="2764276" y="5017188"/>
              <a:ext cx="607110" cy="47579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DB96EB-4151-4805-AFDC-8701E465B55C}"/>
              </a:ext>
            </a:extLst>
          </p:cNvPr>
          <p:cNvSpPr txBox="1"/>
          <p:nvPr/>
        </p:nvSpPr>
        <p:spPr>
          <a:xfrm>
            <a:off x="149810" y="1776968"/>
            <a:ext cx="313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실무종합 장정훈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1</a:t>
            </a:r>
            <a:r>
              <a:rPr lang="ko-KR" altLang="en-US" dirty="0"/>
              <a:t>제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164800-4BC4-45AD-803E-BE2145E33003}"/>
              </a:ext>
            </a:extLst>
          </p:cNvPr>
          <p:cNvGrpSpPr/>
          <p:nvPr/>
        </p:nvGrpSpPr>
        <p:grpSpPr>
          <a:xfrm>
            <a:off x="270716" y="2249712"/>
            <a:ext cx="2850915" cy="2550887"/>
            <a:chOff x="980389" y="4322807"/>
            <a:chExt cx="3946286" cy="19842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EC75069-8DB5-4E09-8825-B1F53979EF75}"/>
                </a:ext>
              </a:extLst>
            </p:cNvPr>
            <p:cNvSpPr/>
            <p:nvPr/>
          </p:nvSpPr>
          <p:spPr>
            <a:xfrm>
              <a:off x="980389" y="4322807"/>
              <a:ext cx="3946286" cy="19842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5C7F3D6-DE63-4BD7-965A-DFE4B3C86495}"/>
                </a:ext>
              </a:extLst>
            </p:cNvPr>
            <p:cNvSpPr/>
            <p:nvPr/>
          </p:nvSpPr>
          <p:spPr>
            <a:xfrm rot="5400000">
              <a:off x="2764276" y="5017188"/>
              <a:ext cx="607110" cy="47579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4A3C3D3-A91B-4CB3-A50F-D052D486E479}"/>
              </a:ext>
            </a:extLst>
          </p:cNvPr>
          <p:cNvSpPr txBox="1"/>
          <p:nvPr/>
        </p:nvSpPr>
        <p:spPr>
          <a:xfrm>
            <a:off x="6219457" y="1759287"/>
            <a:ext cx="2850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실무종합 </a:t>
            </a:r>
            <a:r>
              <a:rPr lang="ko-KR" altLang="en-US" dirty="0" err="1"/>
              <a:t>정태정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1</a:t>
            </a:r>
            <a:r>
              <a:rPr lang="ko-KR" altLang="en-US" dirty="0"/>
              <a:t>제</a:t>
            </a:r>
            <a:endParaRPr lang="en-US" altLang="ko-KR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872AA5-2DD8-4C8A-97C7-551CEE4C969B}"/>
              </a:ext>
            </a:extLst>
          </p:cNvPr>
          <p:cNvGrpSpPr/>
          <p:nvPr/>
        </p:nvGrpSpPr>
        <p:grpSpPr>
          <a:xfrm>
            <a:off x="6219457" y="2249712"/>
            <a:ext cx="2850915" cy="2550887"/>
            <a:chOff x="980389" y="4322807"/>
            <a:chExt cx="3946286" cy="198424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249E48A-183C-40A7-9264-EED5BA355B77}"/>
                </a:ext>
              </a:extLst>
            </p:cNvPr>
            <p:cNvSpPr/>
            <p:nvPr/>
          </p:nvSpPr>
          <p:spPr>
            <a:xfrm>
              <a:off x="980389" y="4322807"/>
              <a:ext cx="3946286" cy="19842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BB0B6646-38EA-4FEE-9F5E-C22CC2F9A910}"/>
                </a:ext>
              </a:extLst>
            </p:cNvPr>
            <p:cNvSpPr/>
            <p:nvPr/>
          </p:nvSpPr>
          <p:spPr>
            <a:xfrm rot="5400000">
              <a:off x="2764276" y="5017188"/>
              <a:ext cx="607110" cy="47579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1500B9A-6DF9-4856-A620-9ED6CEDAB7EC}"/>
              </a:ext>
            </a:extLst>
          </p:cNvPr>
          <p:cNvSpPr txBox="1"/>
          <p:nvPr/>
        </p:nvSpPr>
        <p:spPr>
          <a:xfrm>
            <a:off x="270716" y="4960753"/>
            <a:ext cx="2850915" cy="738664"/>
          </a:xfrm>
          <a:prstGeom prst="rect">
            <a:avLst/>
          </a:prstGeom>
          <a:solidFill>
            <a:srgbClr val="AE47E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          </a:t>
            </a:r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장정훈 교수님 실무종합 </a:t>
            </a:r>
            <a:r>
              <a:rPr lang="en-US" altLang="ko-KR" sz="1050" i="1" dirty="0">
                <a:solidFill>
                  <a:schemeClr val="bg1"/>
                </a:solidFill>
              </a:rPr>
              <a:t>1</a:t>
            </a:r>
            <a:r>
              <a:rPr lang="ko-KR" altLang="en-US" sz="1050" i="1" dirty="0">
                <a:solidFill>
                  <a:schemeClr val="bg1"/>
                </a:solidFill>
              </a:rPr>
              <a:t>일 </a:t>
            </a:r>
            <a:r>
              <a:rPr lang="en-US" altLang="ko-KR" sz="1050" i="1" dirty="0">
                <a:solidFill>
                  <a:schemeClr val="bg1"/>
                </a:solidFill>
              </a:rPr>
              <a:t>1</a:t>
            </a:r>
            <a:r>
              <a:rPr lang="ko-KR" altLang="en-US" sz="1050" i="1" dirty="0">
                <a:solidFill>
                  <a:schemeClr val="bg1"/>
                </a:solidFill>
              </a:rPr>
              <a:t>제 </a:t>
            </a:r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전체 강좌 확인하기 </a:t>
            </a:r>
            <a:r>
              <a:rPr lang="en-US" altLang="ko-KR" sz="1050" i="1" dirty="0">
                <a:solidFill>
                  <a:schemeClr val="bg1"/>
                </a:solidFill>
              </a:rPr>
              <a:t>&gt;</a:t>
            </a:r>
            <a:endParaRPr lang="ko-KR" altLang="en-US" sz="1050" i="1" dirty="0">
              <a:solidFill>
                <a:schemeClr val="bg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1988E05-0C61-41C8-B95D-E5ABEBC2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31" y="5018777"/>
            <a:ext cx="323304" cy="299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D30903-B08A-4AD4-AFC0-6317CD187511}"/>
              </a:ext>
            </a:extLst>
          </p:cNvPr>
          <p:cNvSpPr txBox="1"/>
          <p:nvPr/>
        </p:nvSpPr>
        <p:spPr>
          <a:xfrm>
            <a:off x="3245085" y="4960753"/>
            <a:ext cx="2850915" cy="738664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          </a:t>
            </a:r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신광은 교수님 형법</a:t>
            </a:r>
            <a:r>
              <a:rPr lang="en-US" altLang="ko-KR" sz="1050" i="1" dirty="0">
                <a:solidFill>
                  <a:schemeClr val="bg1"/>
                </a:solidFill>
              </a:rPr>
              <a:t>/</a:t>
            </a:r>
            <a:r>
              <a:rPr lang="ko-KR" altLang="en-US" sz="1050" i="1" dirty="0" err="1">
                <a:solidFill>
                  <a:schemeClr val="bg1"/>
                </a:solidFill>
              </a:rPr>
              <a:t>형소법</a:t>
            </a:r>
            <a:r>
              <a:rPr lang="ko-KR" altLang="en-US" sz="1050" i="1" dirty="0">
                <a:solidFill>
                  <a:schemeClr val="bg1"/>
                </a:solidFill>
              </a:rPr>
              <a:t> </a:t>
            </a:r>
            <a:r>
              <a:rPr lang="en-US" altLang="ko-KR" sz="1050" i="1" dirty="0">
                <a:solidFill>
                  <a:schemeClr val="bg1"/>
                </a:solidFill>
              </a:rPr>
              <a:t>1</a:t>
            </a:r>
            <a:r>
              <a:rPr lang="ko-KR" altLang="en-US" sz="1050" i="1" dirty="0">
                <a:solidFill>
                  <a:schemeClr val="bg1"/>
                </a:solidFill>
              </a:rPr>
              <a:t>일 </a:t>
            </a:r>
            <a:r>
              <a:rPr lang="en-US" altLang="ko-KR" sz="1050" i="1" dirty="0">
                <a:solidFill>
                  <a:schemeClr val="bg1"/>
                </a:solidFill>
              </a:rPr>
              <a:t>1</a:t>
            </a:r>
            <a:r>
              <a:rPr lang="ko-KR" altLang="en-US" sz="1050" i="1" dirty="0">
                <a:solidFill>
                  <a:schemeClr val="bg1"/>
                </a:solidFill>
              </a:rPr>
              <a:t>제 </a:t>
            </a:r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전체 강좌 확인하기 </a:t>
            </a:r>
            <a:r>
              <a:rPr lang="en-US" altLang="ko-KR" sz="1050" i="1" dirty="0">
                <a:solidFill>
                  <a:schemeClr val="bg1"/>
                </a:solidFill>
              </a:rPr>
              <a:t>&gt;</a:t>
            </a:r>
            <a:endParaRPr lang="ko-KR" altLang="en-US" sz="1050" i="1" dirty="0">
              <a:solidFill>
                <a:schemeClr val="bg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E515B3C-96B4-4856-909F-0E55E2915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31" y="5018777"/>
            <a:ext cx="323304" cy="2990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7ABCD45-D591-4B8A-B009-54523C827AB6}"/>
              </a:ext>
            </a:extLst>
          </p:cNvPr>
          <p:cNvSpPr txBox="1"/>
          <p:nvPr/>
        </p:nvSpPr>
        <p:spPr>
          <a:xfrm>
            <a:off x="6219454" y="4960753"/>
            <a:ext cx="2850915" cy="738664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          </a:t>
            </a:r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i="1" dirty="0" err="1">
                <a:solidFill>
                  <a:schemeClr val="bg1"/>
                </a:solidFill>
              </a:rPr>
              <a:t>정태정</a:t>
            </a:r>
            <a:r>
              <a:rPr lang="ko-KR" altLang="en-US" sz="1050" i="1" dirty="0">
                <a:solidFill>
                  <a:schemeClr val="bg1"/>
                </a:solidFill>
              </a:rPr>
              <a:t> 교수님 실무종합 </a:t>
            </a:r>
            <a:r>
              <a:rPr lang="en-US" altLang="ko-KR" sz="1050" i="1" dirty="0">
                <a:solidFill>
                  <a:schemeClr val="bg1"/>
                </a:solidFill>
              </a:rPr>
              <a:t>1</a:t>
            </a:r>
            <a:r>
              <a:rPr lang="ko-KR" altLang="en-US" sz="1050" i="1" dirty="0">
                <a:solidFill>
                  <a:schemeClr val="bg1"/>
                </a:solidFill>
              </a:rPr>
              <a:t>일 </a:t>
            </a:r>
            <a:r>
              <a:rPr lang="en-US" altLang="ko-KR" sz="1050" i="1" dirty="0">
                <a:solidFill>
                  <a:schemeClr val="bg1"/>
                </a:solidFill>
              </a:rPr>
              <a:t>1</a:t>
            </a:r>
            <a:r>
              <a:rPr lang="ko-KR" altLang="en-US" sz="1050" i="1" dirty="0">
                <a:solidFill>
                  <a:schemeClr val="bg1"/>
                </a:solidFill>
              </a:rPr>
              <a:t>제 </a:t>
            </a:r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전체 강좌 확인하기 </a:t>
            </a:r>
            <a:r>
              <a:rPr lang="en-US" altLang="ko-KR" sz="1050" i="1" dirty="0">
                <a:solidFill>
                  <a:schemeClr val="bg1"/>
                </a:solidFill>
              </a:rPr>
              <a:t>&gt;</a:t>
            </a:r>
            <a:endParaRPr lang="ko-KR" altLang="en-US" sz="1050" i="1" dirty="0">
              <a:solidFill>
                <a:schemeClr val="bg1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50763A4-4F48-4882-A8A6-E9D56C93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969" y="5011831"/>
            <a:ext cx="323304" cy="299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0E95C-6952-4FF6-833C-0D70F905B784}"/>
              </a:ext>
            </a:extLst>
          </p:cNvPr>
          <p:cNvSpPr txBox="1"/>
          <p:nvPr/>
        </p:nvSpPr>
        <p:spPr>
          <a:xfrm>
            <a:off x="-996207" y="126193"/>
            <a:ext cx="111549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u="sng" dirty="0"/>
              <a:t>외계인도 이해시킬 수 있는 압도적 </a:t>
            </a:r>
            <a:r>
              <a:rPr lang="ko-KR" altLang="en-US" sz="2000" i="1" u="sng" dirty="0" err="1"/>
              <a:t>강의력</a:t>
            </a:r>
            <a:r>
              <a:rPr lang="ko-KR" altLang="en-US" sz="2000" i="1" u="sng" dirty="0"/>
              <a:t> 미리 경험해 </a:t>
            </a:r>
            <a:r>
              <a:rPr lang="ko-KR" altLang="en-US" sz="2000" i="1" u="sng" dirty="0" err="1"/>
              <a:t>보시길</a:t>
            </a:r>
            <a:r>
              <a:rPr lang="ko-KR" altLang="en-US" sz="2000" i="1" u="sng" dirty="0"/>
              <a:t> 바랍니다</a:t>
            </a:r>
            <a:r>
              <a:rPr lang="en-US" altLang="ko-KR" sz="2000" i="1" u="sng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i="1" u="sng" dirty="0"/>
              <a:t>“</a:t>
            </a:r>
            <a:r>
              <a:rPr lang="ko-KR" altLang="en-US" sz="2000" b="1" i="1" u="sng" dirty="0">
                <a:solidFill>
                  <a:srgbClr val="0066FF"/>
                </a:solidFill>
              </a:rPr>
              <a:t>이 압도적 </a:t>
            </a:r>
            <a:r>
              <a:rPr lang="ko-KR" altLang="en-US" sz="2000" b="1" i="1" u="sng" dirty="0" err="1">
                <a:solidFill>
                  <a:srgbClr val="0066FF"/>
                </a:solidFill>
              </a:rPr>
              <a:t>강의력을</a:t>
            </a:r>
            <a:r>
              <a:rPr lang="ko-KR" altLang="en-US" sz="2000" b="1" i="1" u="sng" dirty="0">
                <a:solidFill>
                  <a:srgbClr val="0066FF"/>
                </a:solidFill>
              </a:rPr>
              <a:t> 담은 </a:t>
            </a:r>
            <a:r>
              <a:rPr lang="en-US" altLang="ko-KR" sz="2000" b="1" i="1" u="sng" dirty="0">
                <a:solidFill>
                  <a:srgbClr val="0066FF"/>
                </a:solidFill>
              </a:rPr>
              <a:t>1</a:t>
            </a:r>
            <a:r>
              <a:rPr lang="ko-KR" altLang="en-US" sz="2000" b="1" i="1" u="sng" dirty="0">
                <a:solidFill>
                  <a:srgbClr val="0066FF"/>
                </a:solidFill>
              </a:rPr>
              <a:t>일 </a:t>
            </a:r>
            <a:r>
              <a:rPr lang="en-US" altLang="ko-KR" sz="2000" b="1" i="1" u="sng" dirty="0">
                <a:solidFill>
                  <a:srgbClr val="0066FF"/>
                </a:solidFill>
              </a:rPr>
              <a:t>1</a:t>
            </a:r>
            <a:r>
              <a:rPr lang="ko-KR" altLang="en-US" sz="2000" b="1" i="1" u="sng" dirty="0">
                <a:solidFill>
                  <a:srgbClr val="0066FF"/>
                </a:solidFill>
              </a:rPr>
              <a:t>제</a:t>
            </a:r>
            <a:r>
              <a:rPr lang="en-US" altLang="ko-KR" sz="2000" b="1" i="1" u="sng" dirty="0">
                <a:solidFill>
                  <a:srgbClr val="0066FF"/>
                </a:solidFill>
              </a:rPr>
              <a:t>”</a:t>
            </a:r>
            <a:r>
              <a:rPr lang="ko-KR" altLang="en-US" sz="2000" b="1" i="1" u="sng" dirty="0">
                <a:solidFill>
                  <a:srgbClr val="0066FF"/>
                </a:solidFill>
              </a:rPr>
              <a:t> </a:t>
            </a:r>
            <a:r>
              <a:rPr lang="ko-KR" altLang="en-US" sz="2000" i="1" u="sng" dirty="0"/>
              <a:t>여러분의 합격을 위해 </a:t>
            </a:r>
            <a:r>
              <a:rPr lang="en-US" altLang="ko-KR" sz="2000" i="1" u="sng" dirty="0"/>
              <a:t>‘</a:t>
            </a:r>
            <a:r>
              <a:rPr lang="ko-KR" altLang="en-US" sz="2000" b="1" i="1" u="sng" dirty="0">
                <a:solidFill>
                  <a:srgbClr val="0066FF"/>
                </a:solidFill>
              </a:rPr>
              <a:t>무료</a:t>
            </a:r>
            <a:r>
              <a:rPr lang="en-US" altLang="ko-KR" sz="2000" b="1" i="1" u="sng" dirty="0">
                <a:solidFill>
                  <a:srgbClr val="0066FF"/>
                </a:solidFill>
              </a:rPr>
              <a:t>’</a:t>
            </a:r>
            <a:r>
              <a:rPr lang="ko-KR" altLang="en-US" sz="2000" i="1" u="sng" dirty="0"/>
              <a:t>로 제공됩니다</a:t>
            </a:r>
            <a:r>
              <a:rPr lang="en-US" altLang="ko-KR" sz="2000" i="1" u="sng" dirty="0"/>
              <a:t>.</a:t>
            </a:r>
            <a:endParaRPr lang="ko-KR" altLang="en-US" sz="2000" i="1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74E28-B538-4565-8C06-1941EDFD3B86}"/>
              </a:ext>
            </a:extLst>
          </p:cNvPr>
          <p:cNvSpPr txBox="1"/>
          <p:nvPr/>
        </p:nvSpPr>
        <p:spPr>
          <a:xfrm>
            <a:off x="270716" y="5723893"/>
            <a:ext cx="2850915" cy="738664"/>
          </a:xfrm>
          <a:prstGeom prst="rect">
            <a:avLst/>
          </a:prstGeom>
          <a:solidFill>
            <a:srgbClr val="AE47E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          </a:t>
            </a:r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장정훈 교수님 실무종합 </a:t>
            </a:r>
            <a:r>
              <a:rPr lang="en-US" altLang="ko-KR" sz="1050" i="1" dirty="0">
                <a:solidFill>
                  <a:schemeClr val="bg1"/>
                </a:solidFill>
              </a:rPr>
              <a:t>OX</a:t>
            </a:r>
            <a:r>
              <a:rPr lang="ko-KR" altLang="en-US" sz="1050" i="1" dirty="0">
                <a:solidFill>
                  <a:schemeClr val="bg1"/>
                </a:solidFill>
              </a:rPr>
              <a:t> 복습지문 </a:t>
            </a:r>
            <a:endParaRPr lang="en-US" altLang="ko-KR" sz="105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i="1" dirty="0">
                <a:solidFill>
                  <a:schemeClr val="bg1"/>
                </a:solidFill>
              </a:rPr>
              <a:t>오픈 </a:t>
            </a:r>
            <a:r>
              <a:rPr lang="ko-KR" altLang="en-US" sz="1050" i="1" dirty="0" err="1">
                <a:solidFill>
                  <a:schemeClr val="bg1"/>
                </a:solidFill>
              </a:rPr>
              <a:t>채팅방</a:t>
            </a:r>
            <a:r>
              <a:rPr lang="ko-KR" altLang="en-US" sz="1050" i="1" dirty="0">
                <a:solidFill>
                  <a:schemeClr val="bg1"/>
                </a:solidFill>
              </a:rPr>
              <a:t> 참여하기 </a:t>
            </a:r>
            <a:r>
              <a:rPr lang="en-US" altLang="ko-KR" sz="1050" i="1" dirty="0">
                <a:solidFill>
                  <a:schemeClr val="bg1"/>
                </a:solidFill>
              </a:rPr>
              <a:t>&gt;</a:t>
            </a:r>
            <a:endParaRPr lang="ko-KR" altLang="en-US" sz="1050" i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B6FD911-5A67-4B85-9288-92DB8AD209B1}"/>
              </a:ext>
            </a:extLst>
          </p:cNvPr>
          <p:cNvSpPr/>
          <p:nvPr/>
        </p:nvSpPr>
        <p:spPr>
          <a:xfrm>
            <a:off x="1471377" y="5756189"/>
            <a:ext cx="314074" cy="270805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0339A283-007D-413C-8F32-724784CAE21D}"/>
              </a:ext>
            </a:extLst>
          </p:cNvPr>
          <p:cNvSpPr/>
          <p:nvPr/>
        </p:nvSpPr>
        <p:spPr>
          <a:xfrm>
            <a:off x="1537401" y="5793845"/>
            <a:ext cx="182026" cy="204574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Talk</a:t>
            </a:r>
            <a:endParaRPr lang="ko-KR" altLang="en-US" sz="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006E3-60A3-DA38-EC9C-65F73B5695DB}"/>
              </a:ext>
            </a:extLst>
          </p:cNvPr>
          <p:cNvSpPr txBox="1"/>
          <p:nvPr/>
        </p:nvSpPr>
        <p:spPr>
          <a:xfrm>
            <a:off x="3884023" y="5967959"/>
            <a:ext cx="24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~~~1</a:t>
            </a:r>
            <a:r>
              <a:rPr lang="ko-KR" altLang="en-US" dirty="0"/>
              <a:t>일</a:t>
            </a:r>
            <a:r>
              <a:rPr lang="en-US" altLang="ko-KR" dirty="0"/>
              <a:t>1</a:t>
            </a:r>
            <a:r>
              <a:rPr lang="ko-KR" altLang="en-US" dirty="0"/>
              <a:t>제 </a:t>
            </a:r>
            <a:r>
              <a:rPr lang="ko-KR" altLang="en-US" dirty="0" err="1"/>
              <a:t>수강후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실무종합 복습하기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2DE66-719F-F03D-362C-8EE5BC573A42}"/>
              </a:ext>
            </a:extLst>
          </p:cNvPr>
          <p:cNvSpPr txBox="1"/>
          <p:nvPr/>
        </p:nvSpPr>
        <p:spPr>
          <a:xfrm>
            <a:off x="-739190" y="10171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560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18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0FDA2B1-FD8C-007C-B24D-A5FCE327AAC7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1127F-ED5A-4D2E-AB1A-99C4D05989A3}"/>
              </a:ext>
            </a:extLst>
          </p:cNvPr>
          <p:cNvSpPr txBox="1"/>
          <p:nvPr/>
        </p:nvSpPr>
        <p:spPr>
          <a:xfrm>
            <a:off x="189470" y="485306"/>
            <a:ext cx="8954530" cy="164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/>
              <a:t>2025</a:t>
            </a:r>
            <a:r>
              <a:rPr lang="ko-KR" altLang="en-US" sz="3600" b="1" dirty="0"/>
              <a:t>년 대비 승진 미래패스 </a:t>
            </a:r>
            <a:endParaRPr lang="en-US" altLang="ko-KR" sz="3600" b="1" dirty="0"/>
          </a:p>
          <a:p>
            <a:pPr algn="ctr">
              <a:lnSpc>
                <a:spcPct val="150000"/>
              </a:lnSpc>
            </a:pPr>
            <a:r>
              <a:rPr lang="ko-KR" altLang="en-US" sz="3600" b="1" dirty="0"/>
              <a:t>소문 내고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선물 받아가세요</a:t>
            </a:r>
            <a:r>
              <a:rPr lang="en-US" altLang="ko-KR" sz="3600" b="1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E9108-8920-4C2E-B0E5-F0EBA78B93E6}"/>
              </a:ext>
            </a:extLst>
          </p:cNvPr>
          <p:cNvSpPr txBox="1"/>
          <p:nvPr/>
        </p:nvSpPr>
        <p:spPr>
          <a:xfrm>
            <a:off x="189470" y="2609164"/>
            <a:ext cx="895453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추첨 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: </a:t>
            </a:r>
            <a:r>
              <a:rPr lang="ko-KR" altLang="en-US" dirty="0"/>
              <a:t>신세계 상품권 </a:t>
            </a:r>
            <a:r>
              <a:rPr lang="en-US" altLang="ko-KR" dirty="0"/>
              <a:t>5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추첨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r>
              <a:rPr lang="en-US" altLang="ko-KR" dirty="0"/>
              <a:t>: </a:t>
            </a:r>
            <a:r>
              <a:rPr lang="ko-KR" altLang="en-US" dirty="0"/>
              <a:t>피자 쿠폰 </a:t>
            </a:r>
            <a:r>
              <a:rPr lang="en-US" altLang="ko-KR" dirty="0"/>
              <a:t>(</a:t>
            </a:r>
            <a:r>
              <a:rPr lang="ko-KR" altLang="en-US" dirty="0"/>
              <a:t>도미노</a:t>
            </a:r>
            <a:r>
              <a:rPr lang="en-US" altLang="ko-KR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추첨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r>
              <a:rPr lang="en-US" altLang="ko-KR" dirty="0"/>
              <a:t>: </a:t>
            </a:r>
            <a:r>
              <a:rPr lang="ko-KR" altLang="en-US" dirty="0"/>
              <a:t>치킨 쿠폰 </a:t>
            </a:r>
            <a:r>
              <a:rPr lang="en-US" altLang="ko-KR" dirty="0"/>
              <a:t>(BHC)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추첨 </a:t>
            </a:r>
            <a:r>
              <a:rPr lang="en-US" altLang="ko-KR" dirty="0"/>
              <a:t>5</a:t>
            </a:r>
            <a:r>
              <a:rPr lang="ko-KR" altLang="en-US" dirty="0"/>
              <a:t>명</a:t>
            </a:r>
            <a:r>
              <a:rPr lang="en-US" altLang="ko-KR" dirty="0"/>
              <a:t>:</a:t>
            </a:r>
            <a:r>
              <a:rPr lang="ko-KR" altLang="en-US" dirty="0"/>
              <a:t> 스타벅스 커피 쿠폰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추첨 </a:t>
            </a:r>
            <a:r>
              <a:rPr lang="en-US" altLang="ko-KR" dirty="0"/>
              <a:t>10</a:t>
            </a:r>
            <a:r>
              <a:rPr lang="ko-KR" altLang="en-US" dirty="0"/>
              <a:t>명</a:t>
            </a:r>
            <a:r>
              <a:rPr lang="en-US" altLang="ko-KR" dirty="0"/>
              <a:t>: </a:t>
            </a:r>
            <a:r>
              <a:rPr lang="ko-KR" altLang="en-US" dirty="0" err="1"/>
              <a:t>뚱바나나</a:t>
            </a:r>
            <a:r>
              <a:rPr lang="ko-KR" altLang="en-US" dirty="0"/>
              <a:t> 우유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7538E-FBAA-79FC-1E98-769956BEA38A}"/>
              </a:ext>
            </a:extLst>
          </p:cNvPr>
          <p:cNvSpPr txBox="1"/>
          <p:nvPr/>
        </p:nvSpPr>
        <p:spPr>
          <a:xfrm>
            <a:off x="-682597" y="2362485"/>
            <a:ext cx="3688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section17 - </a:t>
            </a:r>
            <a:r>
              <a:rPr lang="ko-KR" altLang="en-US" dirty="0"/>
              <a:t>소문내기 </a:t>
            </a:r>
            <a:r>
              <a:rPr lang="ko-KR" altLang="en-US" dirty="0" err="1"/>
              <a:t>상품이미지</a:t>
            </a:r>
            <a:endParaRPr lang="en-US" altLang="ko-KR" dirty="0"/>
          </a:p>
          <a:p>
            <a:r>
              <a:rPr lang="en-US" altLang="ko-KR" dirty="0"/>
              <a:t>section18 - SNS</a:t>
            </a:r>
            <a:r>
              <a:rPr lang="ko-KR" altLang="en-US" dirty="0"/>
              <a:t>링크 </a:t>
            </a:r>
            <a:endParaRPr lang="en-US" altLang="ko-KR" dirty="0"/>
          </a:p>
          <a:p>
            <a:r>
              <a:rPr lang="en-US" altLang="ko-KR" dirty="0"/>
              <a:t>section19 - </a:t>
            </a:r>
            <a:r>
              <a:rPr lang="ko-KR" altLang="en-US" dirty="0"/>
              <a:t>링크 입력 </a:t>
            </a:r>
            <a:endParaRPr lang="en-US" altLang="ko-KR" dirty="0"/>
          </a:p>
          <a:p>
            <a:r>
              <a:rPr lang="en-US" altLang="ko-KR" dirty="0"/>
              <a:t>section20 - </a:t>
            </a:r>
            <a:r>
              <a:rPr lang="ko-KR" altLang="en-US" dirty="0"/>
              <a:t>리스트 </a:t>
            </a:r>
          </a:p>
        </p:txBody>
      </p:sp>
    </p:spTree>
    <p:extLst>
      <p:ext uri="{BB962C8B-B14F-4D97-AF65-F5344CB8AC3E}">
        <p14:creationId xmlns:p14="http://schemas.microsoft.com/office/powerpoint/2010/main" val="399270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19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7DA4D0E-A768-372B-5E0F-7C81D3D319DB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A9C1C-4074-4DBF-940E-BF2ADB2E894C}"/>
              </a:ext>
            </a:extLst>
          </p:cNvPr>
          <p:cNvSpPr txBox="1"/>
          <p:nvPr/>
        </p:nvSpPr>
        <p:spPr>
          <a:xfrm>
            <a:off x="189470" y="1613118"/>
            <a:ext cx="895453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i="1" dirty="0"/>
              <a:t>유</a:t>
            </a:r>
            <a:r>
              <a:rPr lang="en-US" altLang="ko-KR" sz="11500" i="1" dirty="0"/>
              <a:t>.</a:t>
            </a:r>
            <a:r>
              <a:rPr lang="ko-KR" altLang="en-US" sz="11500" i="1" dirty="0"/>
              <a:t>의</a:t>
            </a:r>
            <a:r>
              <a:rPr lang="en-US" altLang="ko-KR" sz="11500" i="1" dirty="0"/>
              <a:t>.</a:t>
            </a:r>
            <a:r>
              <a:rPr lang="ko-KR" altLang="en-US" sz="11500" i="1" dirty="0"/>
              <a:t>사</a:t>
            </a:r>
            <a:r>
              <a:rPr lang="en-US" altLang="ko-KR" sz="11500" i="1" dirty="0"/>
              <a:t>.</a:t>
            </a:r>
            <a:r>
              <a:rPr lang="ko-KR" altLang="en-US" sz="11500" i="1" dirty="0"/>
              <a:t>항 기입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423D6-44D2-267F-5DEC-543444906CD5}"/>
              </a:ext>
            </a:extLst>
          </p:cNvPr>
          <p:cNvSpPr txBox="1"/>
          <p:nvPr/>
        </p:nvSpPr>
        <p:spPr>
          <a:xfrm>
            <a:off x="804333" y="72813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75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8B6608-F7E2-6396-899B-4A9F2342B1CE}"/>
              </a:ext>
            </a:extLst>
          </p:cNvPr>
          <p:cNvSpPr txBox="1"/>
          <p:nvPr/>
        </p:nvSpPr>
        <p:spPr>
          <a:xfrm>
            <a:off x="408051" y="497363"/>
            <a:ext cx="396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[</a:t>
            </a:r>
            <a:r>
              <a:rPr lang="ko-KR" altLang="en-US" b="1" i="1" dirty="0"/>
              <a:t>홈페이지</a:t>
            </a:r>
            <a:r>
              <a:rPr lang="en-US" altLang="ko-KR" b="1" i="1" dirty="0"/>
              <a:t>] </a:t>
            </a:r>
            <a:r>
              <a:rPr lang="ko-KR" altLang="en-US" b="1" i="1" dirty="0"/>
              <a:t>경찰 승진 메인 배너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7E2A63-4BC7-1BB1-FFB4-F2F5FCE8030D}"/>
              </a:ext>
            </a:extLst>
          </p:cNvPr>
          <p:cNvSpPr/>
          <p:nvPr/>
        </p:nvSpPr>
        <p:spPr>
          <a:xfrm>
            <a:off x="242224" y="123489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13D775-F175-FDD1-327E-10F69A73BA2D}"/>
              </a:ext>
            </a:extLst>
          </p:cNvPr>
          <p:cNvSpPr/>
          <p:nvPr/>
        </p:nvSpPr>
        <p:spPr>
          <a:xfrm>
            <a:off x="408051" y="1007059"/>
            <a:ext cx="4796550" cy="20586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D1288-ECAD-C0F7-D64D-6E42B1B169BD}"/>
              </a:ext>
            </a:extLst>
          </p:cNvPr>
          <p:cNvSpPr txBox="1"/>
          <p:nvPr/>
        </p:nvSpPr>
        <p:spPr>
          <a:xfrm>
            <a:off x="2050849" y="1315938"/>
            <a:ext cx="1624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rgbClr val="66FF99"/>
                </a:solidFill>
              </a:rPr>
              <a:t>2025</a:t>
            </a:r>
            <a:r>
              <a:rPr lang="ko-KR" altLang="en-US" sz="1400" b="1" i="1" dirty="0">
                <a:solidFill>
                  <a:srgbClr val="66FF99"/>
                </a:solidFill>
              </a:rPr>
              <a:t>년 승진 대비</a:t>
            </a:r>
            <a:endParaRPr lang="en-US" altLang="ko-KR" sz="1400" b="1" i="1" dirty="0">
              <a:solidFill>
                <a:srgbClr val="66FF9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B9AC4-1EA3-B687-FA47-E21AEA08EBA8}"/>
              </a:ext>
            </a:extLst>
          </p:cNvPr>
          <p:cNvSpPr txBox="1"/>
          <p:nvPr/>
        </p:nvSpPr>
        <p:spPr>
          <a:xfrm>
            <a:off x="408051" y="1588547"/>
            <a:ext cx="4796550" cy="608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EF4595"/>
                </a:solidFill>
              </a:rPr>
              <a:t> </a:t>
            </a:r>
            <a:r>
              <a:rPr lang="ko-KR" altLang="en-US" sz="3200" b="1" dirty="0">
                <a:solidFill>
                  <a:srgbClr val="FFFF99"/>
                </a:solidFill>
              </a:rPr>
              <a:t>승진</a:t>
            </a:r>
            <a:r>
              <a:rPr lang="ko-KR" altLang="en-US" sz="3200" b="1" dirty="0">
                <a:solidFill>
                  <a:srgbClr val="EF4595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미래패스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rgbClr val="FFFF99"/>
                </a:solidFill>
              </a:rPr>
              <a:t>Pro</a:t>
            </a:r>
            <a:endParaRPr lang="ko-KR" altLang="en-US" sz="3200" b="1" dirty="0">
              <a:solidFill>
                <a:srgbClr val="FFFF99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67DC54-22B3-1B4F-2A3A-EBABEAC0072E}"/>
              </a:ext>
            </a:extLst>
          </p:cNvPr>
          <p:cNvCxnSpPr>
            <a:cxnSpLocks/>
          </p:cNvCxnSpPr>
          <p:nvPr/>
        </p:nvCxnSpPr>
        <p:spPr>
          <a:xfrm>
            <a:off x="762000" y="2268049"/>
            <a:ext cx="42029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DC5418-9112-B686-55F1-860A527BD5B7}"/>
              </a:ext>
            </a:extLst>
          </p:cNvPr>
          <p:cNvSpPr txBox="1"/>
          <p:nvPr/>
        </p:nvSpPr>
        <p:spPr>
          <a:xfrm>
            <a:off x="1040400" y="2283871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만원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F45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</a:t>
            </a:r>
            <a:r>
              <a:rPr lang="en-US" altLang="ko-KR" sz="1200" b="1" dirty="0">
                <a:solidFill>
                  <a:srgbClr val="FFFF99"/>
                </a:solidFill>
                <a:latin typeface="맑은 고딕" panose="020F0502020204030204"/>
                <a:ea typeface="맑은 고딕" panose="020B0503020000020004" pitchFamily="50" charset="-127"/>
              </a:rPr>
              <a:t>100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만원 상당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F45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승진 전용 혜택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78B094-19D3-ACBA-E8DC-94D0F0E0E848}"/>
              </a:ext>
            </a:extLst>
          </p:cNvPr>
          <p:cNvGrpSpPr/>
          <p:nvPr/>
        </p:nvGrpSpPr>
        <p:grpSpPr>
          <a:xfrm>
            <a:off x="4467719" y="1072196"/>
            <a:ext cx="619739" cy="619739"/>
            <a:chOff x="7600133" y="4626506"/>
            <a:chExt cx="681713" cy="68171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FB61AFC-3F99-6AAB-60C5-9B7572FF1200}"/>
                </a:ext>
              </a:extLst>
            </p:cNvPr>
            <p:cNvSpPr/>
            <p:nvPr/>
          </p:nvSpPr>
          <p:spPr>
            <a:xfrm>
              <a:off x="7600133" y="4626506"/>
              <a:ext cx="681713" cy="68171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95FA7-38B4-369F-4892-6D7D25DDF18D}"/>
                </a:ext>
              </a:extLst>
            </p:cNvPr>
            <p:cNvSpPr txBox="1"/>
            <p:nvPr/>
          </p:nvSpPr>
          <p:spPr>
            <a:xfrm>
              <a:off x="7616521" y="4744331"/>
              <a:ext cx="654539" cy="473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Grand</a:t>
              </a:r>
            </a:p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Open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6FDFE01-1E6B-8B8D-83AF-16E639BB8165}"/>
              </a:ext>
            </a:extLst>
          </p:cNvPr>
          <p:cNvCxnSpPr>
            <a:cxnSpLocks/>
          </p:cNvCxnSpPr>
          <p:nvPr/>
        </p:nvCxnSpPr>
        <p:spPr>
          <a:xfrm>
            <a:off x="762000" y="2593080"/>
            <a:ext cx="42029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4B55BD-6F18-2DD8-2B38-177F34B2C80F}"/>
              </a:ext>
            </a:extLst>
          </p:cNvPr>
          <p:cNvSpPr txBox="1"/>
          <p:nvPr/>
        </p:nvSpPr>
        <p:spPr>
          <a:xfrm>
            <a:off x="1677268" y="2763790"/>
            <a:ext cx="2258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채용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간부   </a:t>
            </a:r>
            <a:r>
              <a:rPr lang="ko-KR" altLang="en-US" sz="1000" b="1" dirty="0">
                <a:solidFill>
                  <a:schemeClr val="bg1"/>
                </a:solidFill>
              </a:rPr>
              <a:t>│   승진   </a:t>
            </a:r>
            <a:r>
              <a:rPr lang="ko-KR" altLang="en-US" sz="1000" dirty="0">
                <a:solidFill>
                  <a:schemeClr val="bg1"/>
                </a:solidFill>
              </a:rPr>
              <a:t>│    해경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2B2AB5-FF7C-4FD3-83CD-5A09F885B7DF}"/>
              </a:ext>
            </a:extLst>
          </p:cNvPr>
          <p:cNvSpPr txBox="1"/>
          <p:nvPr/>
        </p:nvSpPr>
        <p:spPr>
          <a:xfrm>
            <a:off x="350900" y="3786933"/>
            <a:ext cx="549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[</a:t>
            </a:r>
            <a:r>
              <a:rPr lang="ko-KR" altLang="en-US" b="1" i="1" dirty="0"/>
              <a:t>홈페이지</a:t>
            </a:r>
            <a:r>
              <a:rPr lang="en-US" altLang="ko-KR" b="1" i="1" dirty="0"/>
              <a:t>] </a:t>
            </a:r>
            <a:r>
              <a:rPr lang="ko-KR" altLang="en-US" b="1" i="1" dirty="0"/>
              <a:t>경찰 승진 메인 </a:t>
            </a:r>
            <a:r>
              <a:rPr lang="ko-KR" altLang="en-US" b="1" i="1" dirty="0" err="1"/>
              <a:t>푸터</a:t>
            </a:r>
            <a:r>
              <a:rPr lang="ko-KR" altLang="en-US" b="1" i="1" dirty="0"/>
              <a:t> 오픈 홍보 배너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687CB-AC04-41B5-9B40-A3379FB5D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5" y="4341693"/>
            <a:ext cx="11423370" cy="8916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670C0D-A263-44ED-AAE9-4F8C3CC6BF15}"/>
              </a:ext>
            </a:extLst>
          </p:cNvPr>
          <p:cNvSpPr/>
          <p:nvPr/>
        </p:nvSpPr>
        <p:spPr>
          <a:xfrm>
            <a:off x="5284178" y="4466493"/>
            <a:ext cx="1758462" cy="37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Grand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C0A559-4733-47BF-BD20-58618B06CDDB}"/>
              </a:ext>
            </a:extLst>
          </p:cNvPr>
          <p:cNvSpPr/>
          <p:nvPr/>
        </p:nvSpPr>
        <p:spPr>
          <a:xfrm>
            <a:off x="1837592" y="4890411"/>
            <a:ext cx="5987562" cy="267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# </a:t>
            </a:r>
            <a:r>
              <a:rPr lang="ko-KR" altLang="en-US" sz="1200" dirty="0"/>
              <a:t>결제 시 최대 </a:t>
            </a:r>
            <a:r>
              <a:rPr lang="en-US" altLang="ko-KR" sz="1200" dirty="0"/>
              <a:t>20</a:t>
            </a:r>
            <a:r>
              <a:rPr lang="ko-KR" altLang="en-US" sz="1200" dirty="0"/>
              <a:t>만원 할인 </a:t>
            </a:r>
            <a:r>
              <a:rPr lang="en-US" altLang="ko-KR" sz="1200" dirty="0"/>
              <a:t># 100</a:t>
            </a:r>
            <a:r>
              <a:rPr lang="ko-KR" altLang="en-US" sz="1200" dirty="0"/>
              <a:t>만원 상당 승진 전용 혜택 제공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CBF52B-4DA8-4795-8C53-EE9B67175F2B}"/>
              </a:ext>
            </a:extLst>
          </p:cNvPr>
          <p:cNvCxnSpPr/>
          <p:nvPr/>
        </p:nvCxnSpPr>
        <p:spPr>
          <a:xfrm flipH="1">
            <a:off x="10726615" y="3666392"/>
            <a:ext cx="149470" cy="98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사용자 단색으로 채워진">
            <a:extLst>
              <a:ext uri="{FF2B5EF4-FFF2-40B4-BE49-F238E27FC236}">
                <a16:creationId xmlns:a16="http://schemas.microsoft.com/office/drawing/2014/main" id="{56108B31-1422-4EED-A4D3-7A6E9882E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236" y="293978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538875-2876-431B-9DAF-D4CBF0C9C16A}"/>
              </a:ext>
            </a:extLst>
          </p:cNvPr>
          <p:cNvSpPr txBox="1"/>
          <p:nvPr/>
        </p:nvSpPr>
        <p:spPr>
          <a:xfrm>
            <a:off x="10514732" y="2264480"/>
            <a:ext cx="1548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이준호 교수님</a:t>
            </a:r>
            <a:r>
              <a:rPr lang="en-US" altLang="ko-KR" dirty="0"/>
              <a:t>(</a:t>
            </a:r>
            <a:r>
              <a:rPr lang="ko-KR" altLang="en-US" dirty="0"/>
              <a:t>실무종합 각론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B1BCD4E-DF1F-4074-A3F3-40715E40EB55}"/>
              </a:ext>
            </a:extLst>
          </p:cNvPr>
          <p:cNvSpPr/>
          <p:nvPr/>
        </p:nvSpPr>
        <p:spPr>
          <a:xfrm>
            <a:off x="10726615" y="4457563"/>
            <a:ext cx="782515" cy="6765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수강신청하기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229FE8-942C-4AC3-B1BB-3D8A98C7D672}"/>
              </a:ext>
            </a:extLst>
          </p:cNvPr>
          <p:cNvSpPr/>
          <p:nvPr/>
        </p:nvSpPr>
        <p:spPr>
          <a:xfrm>
            <a:off x="384315" y="5818731"/>
            <a:ext cx="11341321" cy="746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교수님 </a:t>
            </a:r>
            <a:r>
              <a:rPr lang="en-US" altLang="ko-KR" dirty="0"/>
              <a:t>5</a:t>
            </a:r>
            <a:r>
              <a:rPr lang="ko-KR" altLang="en-US" dirty="0"/>
              <a:t>명 추가</a:t>
            </a:r>
            <a:r>
              <a:rPr lang="en-US" altLang="ko-KR" dirty="0"/>
              <a:t>, </a:t>
            </a:r>
            <a:r>
              <a:rPr lang="ko-KR" altLang="en-US" dirty="0"/>
              <a:t>클릭할 수 있는 배너 </a:t>
            </a:r>
            <a:r>
              <a:rPr lang="ko-KR" altLang="en-US" dirty="0" err="1"/>
              <a:t>라는것을</a:t>
            </a:r>
            <a:r>
              <a:rPr lang="ko-KR" altLang="en-US" dirty="0"/>
              <a:t> 인지할 수 있도록 조정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EB1A71-FC49-4505-8E88-0676735335D0}"/>
              </a:ext>
            </a:extLst>
          </p:cNvPr>
          <p:cNvCxnSpPr/>
          <p:nvPr/>
        </p:nvCxnSpPr>
        <p:spPr>
          <a:xfrm flipV="1">
            <a:off x="3459637" y="5462193"/>
            <a:ext cx="0" cy="53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8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2BF976-01EF-AEF3-4F73-8D8EF3B2E378}"/>
              </a:ext>
            </a:extLst>
          </p:cNvPr>
          <p:cNvSpPr/>
          <p:nvPr/>
        </p:nvSpPr>
        <p:spPr>
          <a:xfrm>
            <a:off x="38615" y="-79903"/>
            <a:ext cx="9380394" cy="6858000"/>
          </a:xfrm>
          <a:prstGeom prst="rect">
            <a:avLst/>
          </a:prstGeom>
          <a:solidFill>
            <a:srgbClr val="030842"/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716991-BC9C-6FC1-678C-5A3C58FCDECE}"/>
              </a:ext>
            </a:extLst>
          </p:cNvPr>
          <p:cNvSpPr/>
          <p:nvPr/>
        </p:nvSpPr>
        <p:spPr>
          <a:xfrm>
            <a:off x="51340" y="6318109"/>
            <a:ext cx="9351191" cy="539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2BB054A-C4E9-8F09-DDF0-970F4BA3D8E9}"/>
              </a:ext>
            </a:extLst>
          </p:cNvPr>
          <p:cNvGrpSpPr/>
          <p:nvPr/>
        </p:nvGrpSpPr>
        <p:grpSpPr>
          <a:xfrm>
            <a:off x="441545" y="6431739"/>
            <a:ext cx="5301458" cy="338554"/>
            <a:chOff x="672292" y="6233269"/>
            <a:chExt cx="5301458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2C2635-B918-704C-CE5D-A2AEDFCBB1CF}"/>
                </a:ext>
              </a:extLst>
            </p:cNvPr>
            <p:cNvSpPr txBox="1"/>
            <p:nvPr/>
          </p:nvSpPr>
          <p:spPr>
            <a:xfrm>
              <a:off x="672292" y="6233269"/>
              <a:ext cx="1478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마감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C8F206-39B4-E5D7-6F94-C366C2CBC266}"/>
                </a:ext>
              </a:extLst>
            </p:cNvPr>
            <p:cNvSpPr txBox="1"/>
            <p:nvPr/>
          </p:nvSpPr>
          <p:spPr>
            <a:xfrm>
              <a:off x="2088776" y="6233269"/>
              <a:ext cx="3884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150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승진 미래패스 </a:t>
              </a:r>
              <a:r>
                <a:rPr lang="en-US" altLang="ko-KR" sz="1600" b="1" spc="-150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</a:t>
              </a:r>
              <a:r>
                <a:rPr lang="ko-KR" altLang="en-US" sz="1600" b="1" spc="-150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오픈 기념 이벤트종료까지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B776F-DB2C-D598-8B21-965D2491FEA0}"/>
              </a:ext>
            </a:extLst>
          </p:cNvPr>
          <p:cNvSpPr/>
          <p:nvPr/>
        </p:nvSpPr>
        <p:spPr>
          <a:xfrm>
            <a:off x="5767142" y="6487848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F65144-A627-932D-C8BA-5F195E537DBE}"/>
              </a:ext>
            </a:extLst>
          </p:cNvPr>
          <p:cNvSpPr/>
          <p:nvPr/>
        </p:nvSpPr>
        <p:spPr>
          <a:xfrm>
            <a:off x="6324610" y="6487848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8BC2FB-20C1-16E5-8F73-3ECB6B53A04E}"/>
              </a:ext>
            </a:extLst>
          </p:cNvPr>
          <p:cNvSpPr txBox="1"/>
          <p:nvPr/>
        </p:nvSpPr>
        <p:spPr>
          <a:xfrm>
            <a:off x="5974156" y="6431739"/>
            <a:ext cx="3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3F363-EC0B-7A86-D9BF-A06EFF89A2C7}"/>
              </a:ext>
            </a:extLst>
          </p:cNvPr>
          <p:cNvSpPr txBox="1"/>
          <p:nvPr/>
        </p:nvSpPr>
        <p:spPr>
          <a:xfrm>
            <a:off x="6536039" y="6431739"/>
            <a:ext cx="219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2E0A33-4892-A178-3C33-CA7413DDD35E}"/>
              </a:ext>
            </a:extLst>
          </p:cNvPr>
          <p:cNvSpPr/>
          <p:nvPr/>
        </p:nvSpPr>
        <p:spPr>
          <a:xfrm>
            <a:off x="6717423" y="6487848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AFC681-50FF-F36C-E07A-9C6F42430FD6}"/>
              </a:ext>
            </a:extLst>
          </p:cNvPr>
          <p:cNvSpPr txBox="1"/>
          <p:nvPr/>
        </p:nvSpPr>
        <p:spPr>
          <a:xfrm>
            <a:off x="6928852" y="6431739"/>
            <a:ext cx="219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782700-EA10-E8AA-3600-2982A3830842}"/>
              </a:ext>
            </a:extLst>
          </p:cNvPr>
          <p:cNvSpPr/>
          <p:nvPr/>
        </p:nvSpPr>
        <p:spPr>
          <a:xfrm>
            <a:off x="7105784" y="6487848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9AF0B-FEC8-7F12-47F3-928950A7F389}"/>
              </a:ext>
            </a:extLst>
          </p:cNvPr>
          <p:cNvSpPr txBox="1"/>
          <p:nvPr/>
        </p:nvSpPr>
        <p:spPr>
          <a:xfrm>
            <a:off x="7598204" y="6423821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신청하기 </a:t>
            </a:r>
            <a:r>
              <a:rPr lang="en-US" altLang="ko-KR" sz="1600" b="1" spc="-15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2185702-17E0-B575-3334-D30D2C0C5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42"/>
          <a:stretch/>
        </p:blipFill>
        <p:spPr>
          <a:xfrm>
            <a:off x="9510382" y="1956603"/>
            <a:ext cx="2671714" cy="20439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AF2A13-C235-95CC-A805-B95AB9910DBE}"/>
              </a:ext>
            </a:extLst>
          </p:cNvPr>
          <p:cNvSpPr txBox="1"/>
          <p:nvPr/>
        </p:nvSpPr>
        <p:spPr>
          <a:xfrm>
            <a:off x="186628" y="1523248"/>
            <a:ext cx="9385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승진 미래패스 </a:t>
            </a:r>
            <a:r>
              <a:rPr kumimoji="0" lang="en-US" altLang="ko-KR" sz="7200" b="1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Pro</a:t>
            </a:r>
            <a:endParaRPr kumimoji="0" lang="ko-KR" altLang="en-US" sz="6600" b="1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63AB2D-5076-97A0-751E-5D376DD73B91}"/>
              </a:ext>
            </a:extLst>
          </p:cNvPr>
          <p:cNvSpPr txBox="1"/>
          <p:nvPr/>
        </p:nvSpPr>
        <p:spPr>
          <a:xfrm>
            <a:off x="9707276" y="-338030"/>
            <a:ext cx="2608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네이버 키워드 검색 경찰학원 기준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2022.10-2023.02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3C880D5-57C6-6E90-CCF2-DA99E44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82" y="4118661"/>
            <a:ext cx="2671713" cy="2043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2F0234-8535-E70E-9DF2-B75558BF2978}"/>
              </a:ext>
            </a:extLst>
          </p:cNvPr>
          <p:cNvSpPr txBox="1"/>
          <p:nvPr/>
        </p:nvSpPr>
        <p:spPr>
          <a:xfrm>
            <a:off x="144334" y="778860"/>
            <a:ext cx="9351191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2025</a:t>
            </a:r>
            <a:r>
              <a:rPr lang="ko-KR" altLang="en-US" b="1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승진 </a:t>
            </a:r>
            <a:r>
              <a:rPr lang="en-US" altLang="ko-KR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안에 반드시 합격 시키기 위해</a:t>
            </a:r>
            <a:r>
              <a:rPr lang="en-US" altLang="ko-KR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모든 것을 바꿨습니다</a:t>
            </a:r>
            <a:r>
              <a:rPr lang="en-US" altLang="ko-KR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교수진</a:t>
            </a:r>
            <a:r>
              <a:rPr lang="en-US" altLang="ko-KR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강의</a:t>
            </a:r>
            <a:r>
              <a:rPr lang="en-US" altLang="ko-KR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혜택</a:t>
            </a:r>
            <a:r>
              <a:rPr lang="en-US" altLang="ko-KR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플러스 컨텐츠 까지</a:t>
            </a:r>
            <a:r>
              <a:rPr lang="en-US" altLang="ko-KR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  <a:r>
              <a:rPr lang="ko-KR" altLang="en-US" i="1" dirty="0">
                <a:solidFill>
                  <a:srgbClr val="FFFF9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모든 것이 완벽하게 새로워진</a:t>
            </a:r>
            <a:r>
              <a:rPr lang="en-US" altLang="ko-KR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C1588E-9F36-4F38-87A6-F3D487C53AAD}"/>
              </a:ext>
            </a:extLst>
          </p:cNvPr>
          <p:cNvSpPr/>
          <p:nvPr/>
        </p:nvSpPr>
        <p:spPr>
          <a:xfrm>
            <a:off x="327331" y="3160804"/>
            <a:ext cx="2530170" cy="2421315"/>
          </a:xfrm>
          <a:prstGeom prst="rect">
            <a:avLst/>
          </a:prstGeom>
          <a:solidFill>
            <a:srgbClr val="339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DF01B26-F4DD-422F-AE78-F4FB56B80A8A}"/>
              </a:ext>
            </a:extLst>
          </p:cNvPr>
          <p:cNvSpPr/>
          <p:nvPr/>
        </p:nvSpPr>
        <p:spPr>
          <a:xfrm>
            <a:off x="3443986" y="3160803"/>
            <a:ext cx="2530170" cy="2421315"/>
          </a:xfrm>
          <a:prstGeom prst="rect">
            <a:avLst/>
          </a:prstGeom>
          <a:solidFill>
            <a:srgbClr val="339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A593141-DE59-4AB8-B279-E1179F6EDA0D}"/>
              </a:ext>
            </a:extLst>
          </p:cNvPr>
          <p:cNvSpPr/>
          <p:nvPr/>
        </p:nvSpPr>
        <p:spPr>
          <a:xfrm>
            <a:off x="6577552" y="3160803"/>
            <a:ext cx="2530170" cy="2437838"/>
          </a:xfrm>
          <a:prstGeom prst="rect">
            <a:avLst/>
          </a:prstGeom>
          <a:solidFill>
            <a:srgbClr val="3399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3A2B646-FB0E-4EE5-B4F3-D5E803AC367D}"/>
              </a:ext>
            </a:extLst>
          </p:cNvPr>
          <p:cNvGrpSpPr/>
          <p:nvPr/>
        </p:nvGrpSpPr>
        <p:grpSpPr>
          <a:xfrm>
            <a:off x="233767" y="3863336"/>
            <a:ext cx="3242459" cy="1940949"/>
            <a:chOff x="0" y="3216035"/>
            <a:chExt cx="8003159" cy="2781461"/>
          </a:xfrm>
        </p:grpSpPr>
        <p:pic>
          <p:nvPicPr>
            <p:cNvPr id="63" name="그래픽 62" descr="사용자 단색으로 채워진">
              <a:extLst>
                <a:ext uri="{FF2B5EF4-FFF2-40B4-BE49-F238E27FC236}">
                  <a16:creationId xmlns:a16="http://schemas.microsoft.com/office/drawing/2014/main" id="{5399A016-19DC-48DF-A7AF-28B42C6CA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3216035"/>
              <a:ext cx="2229260" cy="2764826"/>
            </a:xfrm>
            <a:prstGeom prst="rect">
              <a:avLst/>
            </a:prstGeom>
          </p:spPr>
        </p:pic>
        <p:pic>
          <p:nvPicPr>
            <p:cNvPr id="64" name="그래픽 63" descr="사용자 단색으로 채워진">
              <a:extLst>
                <a:ext uri="{FF2B5EF4-FFF2-40B4-BE49-F238E27FC236}">
                  <a16:creationId xmlns:a16="http://schemas.microsoft.com/office/drawing/2014/main" id="{9FD163F6-20A3-44ED-88B1-FB34C1221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6850" y="3216035"/>
              <a:ext cx="2229260" cy="2764826"/>
            </a:xfrm>
            <a:prstGeom prst="rect">
              <a:avLst/>
            </a:prstGeom>
          </p:spPr>
        </p:pic>
        <p:pic>
          <p:nvPicPr>
            <p:cNvPr id="65" name="그래픽 64" descr="사용자 단색으로 채워진">
              <a:extLst>
                <a:ext uri="{FF2B5EF4-FFF2-40B4-BE49-F238E27FC236}">
                  <a16:creationId xmlns:a16="http://schemas.microsoft.com/office/drawing/2014/main" id="{72966985-797E-4B51-9FD9-E00148AFF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33700" y="3216035"/>
              <a:ext cx="2229260" cy="2764826"/>
            </a:xfrm>
            <a:prstGeom prst="rect">
              <a:avLst/>
            </a:prstGeom>
          </p:spPr>
        </p:pic>
        <p:pic>
          <p:nvPicPr>
            <p:cNvPr id="66" name="그래픽 65" descr="사용자 단색으로 채워진">
              <a:extLst>
                <a:ext uri="{FF2B5EF4-FFF2-40B4-BE49-F238E27FC236}">
                  <a16:creationId xmlns:a16="http://schemas.microsoft.com/office/drawing/2014/main" id="{06F44E1B-6642-474B-B87E-357FB3045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00550" y="3216035"/>
              <a:ext cx="2229260" cy="2764826"/>
            </a:xfrm>
            <a:prstGeom prst="rect">
              <a:avLst/>
            </a:prstGeom>
          </p:spPr>
        </p:pic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A648D831-F46C-4F55-B27B-6D7F9AC1B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3899" y="3232670"/>
              <a:ext cx="2229260" cy="276482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3C10C95-A505-4094-9C42-1E8C99AC50B4}"/>
              </a:ext>
            </a:extLst>
          </p:cNvPr>
          <p:cNvSpPr txBox="1"/>
          <p:nvPr/>
        </p:nvSpPr>
        <p:spPr>
          <a:xfrm>
            <a:off x="312589" y="3260094"/>
            <a:ext cx="2530171" cy="6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현직 수험생이 그토록 희망하던</a:t>
            </a:r>
            <a:endParaRPr lang="en-US" altLang="ko-KR" sz="1200" i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미래인재 </a:t>
            </a:r>
            <a:r>
              <a:rPr lang="en-US" altLang="ko-KR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위</a:t>
            </a:r>
            <a:r>
              <a:rPr lang="en-US" altLang="ko-KR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*</a:t>
            </a: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승진 교수진</a:t>
            </a:r>
            <a:r>
              <a:rPr lang="en-US" altLang="ko-KR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론칭</a:t>
            </a:r>
            <a:r>
              <a:rPr lang="en-US" altLang="ko-KR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</a:p>
        </p:txBody>
      </p:sp>
      <p:pic>
        <p:nvPicPr>
          <p:cNvPr id="67" name="그래픽 66" descr="문서 단색으로 채워진">
            <a:extLst>
              <a:ext uri="{FF2B5EF4-FFF2-40B4-BE49-F238E27FC236}">
                <a16:creationId xmlns:a16="http://schemas.microsoft.com/office/drawing/2014/main" id="{67D3A768-ED35-48F8-9C12-969EEC15B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711">
            <a:off x="6760922" y="4160464"/>
            <a:ext cx="402714" cy="68559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5C3B018-9772-48DB-B872-01044217C255}"/>
              </a:ext>
            </a:extLst>
          </p:cNvPr>
          <p:cNvSpPr txBox="1"/>
          <p:nvPr/>
        </p:nvSpPr>
        <p:spPr>
          <a:xfrm>
            <a:off x="6577552" y="3196517"/>
            <a:ext cx="2530171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총 </a:t>
            </a:r>
            <a:r>
              <a:rPr lang="en-US" altLang="ko-KR" sz="14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100</a:t>
            </a:r>
            <a:r>
              <a:rPr lang="ko-KR" altLang="en-US" sz="14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만원 상당의 </a:t>
            </a:r>
            <a:endParaRPr lang="en-US" altLang="ko-KR" sz="1400" i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추가 혜택까지 </a:t>
            </a:r>
            <a:r>
              <a:rPr lang="en-US" altLang="ko-KR" sz="14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</a:p>
        </p:txBody>
      </p:sp>
      <p:pic>
        <p:nvPicPr>
          <p:cNvPr id="72" name="그래픽 71" descr="극장 단색으로 채워진">
            <a:extLst>
              <a:ext uri="{FF2B5EF4-FFF2-40B4-BE49-F238E27FC236}">
                <a16:creationId xmlns:a16="http://schemas.microsoft.com/office/drawing/2014/main" id="{52F2B34B-5A22-407B-B3ED-3CA28E0B8B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5177" y="4129979"/>
            <a:ext cx="484329" cy="71970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27CD169-5228-4E1E-8518-8E71DB34D29D}"/>
              </a:ext>
            </a:extLst>
          </p:cNvPr>
          <p:cNvSpPr txBox="1"/>
          <p:nvPr/>
        </p:nvSpPr>
        <p:spPr>
          <a:xfrm>
            <a:off x="7776589" y="4865407"/>
            <a:ext cx="792534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오프라인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무료수강권</a:t>
            </a:r>
          </a:p>
        </p:txBody>
      </p:sp>
      <p:pic>
        <p:nvPicPr>
          <p:cNvPr id="75" name="그래픽 74" descr="아이디어를 가진 사람 단색으로 채워진">
            <a:extLst>
              <a:ext uri="{FF2B5EF4-FFF2-40B4-BE49-F238E27FC236}">
                <a16:creationId xmlns:a16="http://schemas.microsoft.com/office/drawing/2014/main" id="{86109B9D-53EC-45A0-8228-8DE22279B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1399" y="4188111"/>
            <a:ext cx="468044" cy="69227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A7468AD-67B9-4BD7-9184-AECE1657C58C}"/>
              </a:ext>
            </a:extLst>
          </p:cNvPr>
          <p:cNvSpPr txBox="1"/>
          <p:nvPr/>
        </p:nvSpPr>
        <p:spPr>
          <a:xfrm>
            <a:off x="7032292" y="4871487"/>
            <a:ext cx="1053309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solidFill>
                  <a:schemeClr val="bg1"/>
                </a:solidFill>
              </a:rPr>
              <a:t>실전력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강화 패키지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0890B68-E46F-4880-8EC2-9223512AC3A1}"/>
              </a:ext>
            </a:extLst>
          </p:cNvPr>
          <p:cNvSpPr txBox="1"/>
          <p:nvPr/>
        </p:nvSpPr>
        <p:spPr>
          <a:xfrm>
            <a:off x="6486179" y="4879291"/>
            <a:ext cx="952199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승격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모의고사 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</a:rPr>
              <a:t>10</a:t>
            </a:r>
            <a:r>
              <a:rPr lang="ko-KR" altLang="en-US" sz="800" dirty="0">
                <a:solidFill>
                  <a:schemeClr val="bg1"/>
                </a:solidFill>
              </a:rPr>
              <a:t>회분</a:t>
            </a:r>
          </a:p>
        </p:txBody>
      </p:sp>
      <p:pic>
        <p:nvPicPr>
          <p:cNvPr id="47" name="그래픽 46" descr="동전 단색으로 채워진">
            <a:extLst>
              <a:ext uri="{FF2B5EF4-FFF2-40B4-BE49-F238E27FC236}">
                <a16:creationId xmlns:a16="http://schemas.microsoft.com/office/drawing/2014/main" id="{51FC40D0-CA6F-4C39-B708-68AA380C44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80733" y="4140703"/>
            <a:ext cx="1183567" cy="138143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6F9732E-676C-4059-9F25-66D86D95B002}"/>
              </a:ext>
            </a:extLst>
          </p:cNvPr>
          <p:cNvSpPr txBox="1"/>
          <p:nvPr/>
        </p:nvSpPr>
        <p:spPr>
          <a:xfrm>
            <a:off x="3437050" y="3200481"/>
            <a:ext cx="2530171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부담은 </a:t>
            </a:r>
            <a:r>
              <a:rPr lang="en-US" altLang="ko-KR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Down, </a:t>
            </a: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혜택은 </a:t>
            </a:r>
            <a:r>
              <a:rPr lang="en-US" altLang="ko-KR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Up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형법</a:t>
            </a:r>
            <a:r>
              <a:rPr lang="en-US" altLang="ko-KR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 sz="1200" i="1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형소법</a:t>
            </a:r>
            <a:r>
              <a:rPr lang="en-US" altLang="ko-KR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실무종합 전 교재</a:t>
            </a:r>
            <a:endParaRPr lang="en-US" altLang="ko-KR" sz="1200" i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i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구매 가능한 포인트 제공</a:t>
            </a:r>
            <a:endParaRPr lang="en-US" altLang="ko-KR" sz="1200" i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래픽 5" descr="연필 단색으로 채워진">
            <a:extLst>
              <a:ext uri="{FF2B5EF4-FFF2-40B4-BE49-F238E27FC236}">
                <a16:creationId xmlns:a16="http://schemas.microsoft.com/office/drawing/2014/main" id="{7FD679ED-EE17-4747-A5FC-91111DB21E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7093" y="4245242"/>
            <a:ext cx="510052" cy="51005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96A5038-2923-415D-AA57-CE4074067C14}"/>
              </a:ext>
            </a:extLst>
          </p:cNvPr>
          <p:cNvSpPr txBox="1"/>
          <p:nvPr/>
        </p:nvSpPr>
        <p:spPr>
          <a:xfrm>
            <a:off x="8385852" y="4865559"/>
            <a:ext cx="79253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승격 </a:t>
            </a:r>
            <a:r>
              <a:rPr lang="ko-KR" altLang="en-US" sz="800" dirty="0" err="1">
                <a:solidFill>
                  <a:schemeClr val="bg1"/>
                </a:solidFill>
              </a:rPr>
              <a:t>빅매치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현장 모의고사 </a:t>
            </a:r>
            <a:r>
              <a:rPr lang="ko-KR" altLang="en-US" sz="800" dirty="0" err="1">
                <a:solidFill>
                  <a:schemeClr val="bg1"/>
                </a:solidFill>
              </a:rPr>
              <a:t>응시권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별: 꼭짓점 10개 2">
            <a:extLst>
              <a:ext uri="{FF2B5EF4-FFF2-40B4-BE49-F238E27FC236}">
                <a16:creationId xmlns:a16="http://schemas.microsoft.com/office/drawing/2014/main" id="{B6FB913F-48F1-4875-8ABE-82875EC35822}"/>
              </a:ext>
            </a:extLst>
          </p:cNvPr>
          <p:cNvSpPr/>
          <p:nvPr/>
        </p:nvSpPr>
        <p:spPr>
          <a:xfrm>
            <a:off x="5034741" y="4336348"/>
            <a:ext cx="1380774" cy="1561194"/>
          </a:xfrm>
          <a:prstGeom prst="star10">
            <a:avLst/>
          </a:prstGeom>
          <a:solidFill>
            <a:srgbClr val="66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tx1"/>
                </a:solidFill>
              </a:rPr>
              <a:t>선착순</a:t>
            </a:r>
            <a:endParaRPr lang="en-US" altLang="ko-KR" sz="2000" b="1" i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tx1"/>
                </a:solidFill>
              </a:rPr>
              <a:t>100</a:t>
            </a:r>
            <a:r>
              <a:rPr lang="ko-KR" altLang="en-US" sz="2000" b="1" i="1" dirty="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24783C-6578-4832-846A-559BF3BC4EF9}"/>
              </a:ext>
            </a:extLst>
          </p:cNvPr>
          <p:cNvSpPr/>
          <p:nvPr/>
        </p:nvSpPr>
        <p:spPr>
          <a:xfrm>
            <a:off x="312589" y="4000515"/>
            <a:ext cx="3119933" cy="1680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064C104-C66B-4D36-A3C4-13E3C72F9D63}"/>
              </a:ext>
            </a:extLst>
          </p:cNvPr>
          <p:cNvCxnSpPr/>
          <p:nvPr/>
        </p:nvCxnSpPr>
        <p:spPr>
          <a:xfrm flipV="1">
            <a:off x="-207592" y="4206293"/>
            <a:ext cx="910907" cy="7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35D956-8D55-4C4D-98D6-1E13768E7D54}"/>
              </a:ext>
            </a:extLst>
          </p:cNvPr>
          <p:cNvSpPr txBox="1"/>
          <p:nvPr/>
        </p:nvSpPr>
        <p:spPr>
          <a:xfrm>
            <a:off x="-787141" y="4489681"/>
            <a:ext cx="77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표기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0E17A-A2BA-CFC8-C6F2-AC933AAC1842}"/>
              </a:ext>
            </a:extLst>
          </p:cNvPr>
          <p:cNvSpPr txBox="1"/>
          <p:nvPr/>
        </p:nvSpPr>
        <p:spPr>
          <a:xfrm>
            <a:off x="86658" y="17919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section1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6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667E35-3B51-44C5-8B20-DEF373BA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0256"/>
            <a:ext cx="3982915" cy="3544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27C936-F370-4B27-AFA4-B3C0AFC2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28" y="3197091"/>
            <a:ext cx="3982914" cy="3544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B8A65-B298-481E-A2FD-A70BE2A94226}"/>
              </a:ext>
            </a:extLst>
          </p:cNvPr>
          <p:cNvSpPr txBox="1"/>
          <p:nvPr/>
        </p:nvSpPr>
        <p:spPr>
          <a:xfrm>
            <a:off x="441081" y="4428333"/>
            <a:ext cx="8190037" cy="23128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칼바람이 불던</a:t>
            </a:r>
            <a:r>
              <a:rPr lang="en-US" altLang="ko-KR" sz="1400" dirty="0"/>
              <a:t>, </a:t>
            </a:r>
            <a:r>
              <a:rPr lang="ko-KR" altLang="en-US" sz="1400" dirty="0"/>
              <a:t>매년</a:t>
            </a:r>
            <a:r>
              <a:rPr lang="en-US" altLang="ko-KR" sz="1400" dirty="0"/>
              <a:t> </a:t>
            </a:r>
            <a:r>
              <a:rPr lang="ko-KR" altLang="en-US" sz="1400" dirty="0"/>
              <a:t>추운 겨울 경찰 시험장 앞에서</a:t>
            </a:r>
            <a:r>
              <a:rPr lang="en-US" altLang="ko-KR" sz="1400" dirty="0"/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수능 시험날 내 자식 시험장에 보내는 부모 마음으로 욕심이지만 공부한 것 보다 더 좋은 실력을 발휘하여 그토록 꿈에 그리던 경찰</a:t>
            </a:r>
            <a:r>
              <a:rPr lang="en-US" altLang="ko-KR" sz="1400" dirty="0"/>
              <a:t>, </a:t>
            </a:r>
            <a:r>
              <a:rPr lang="ko-KR" altLang="en-US" sz="1400" dirty="0"/>
              <a:t>꼭 합격하기를 응원하고 기도했습니다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u="sng" dirty="0">
                <a:solidFill>
                  <a:srgbClr val="3399FF"/>
                </a:solidFill>
              </a:rPr>
              <a:t>“</a:t>
            </a:r>
            <a:r>
              <a:rPr lang="ko-KR" altLang="en-US" sz="1400" b="1" u="sng" dirty="0">
                <a:solidFill>
                  <a:srgbClr val="3399FF"/>
                </a:solidFill>
              </a:rPr>
              <a:t>그 마음 그대로</a:t>
            </a:r>
            <a:r>
              <a:rPr lang="en-US" altLang="ko-KR" sz="1400" b="1" u="sng" dirty="0">
                <a:solidFill>
                  <a:srgbClr val="3399FF"/>
                </a:solidFill>
              </a:rPr>
              <a:t>”</a:t>
            </a:r>
            <a:r>
              <a:rPr lang="ko-KR" altLang="en-US" sz="1400" b="1" u="sng" dirty="0">
                <a:solidFill>
                  <a:srgbClr val="3399FF"/>
                </a:solidFill>
              </a:rPr>
              <a:t> </a:t>
            </a:r>
            <a:r>
              <a:rPr lang="ko-KR" altLang="en-US" sz="1400" b="1" u="sng" dirty="0"/>
              <a:t>이제 자랑스러운 현직 경찰이 되어 승진 시험을 준비하는 여러분을 위해 제대로 시작해 보려 합니다</a:t>
            </a:r>
            <a:r>
              <a:rPr lang="en-US" altLang="ko-KR" sz="1400" b="1" u="sng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내가 합격 못하면 누가 합격 </a:t>
            </a:r>
            <a:r>
              <a:rPr lang="ko-KR" altLang="en-US" sz="1400" dirty="0" err="1"/>
              <a:t>하겠어</a:t>
            </a:r>
            <a:r>
              <a:rPr lang="en-US" altLang="ko-KR" sz="1400" dirty="0"/>
              <a:t>!” </a:t>
            </a:r>
            <a:r>
              <a:rPr lang="ko-KR" altLang="en-US" sz="1400" dirty="0"/>
              <a:t>라는 마음으로 언제나 자신감을 잃지 마세요</a:t>
            </a:r>
            <a:r>
              <a:rPr lang="en-US" altLang="ko-KR" sz="1400" dirty="0"/>
              <a:t>!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당신은 반드시 합격합니다</a:t>
            </a:r>
            <a:r>
              <a:rPr lang="en-US" altLang="ko-KR" sz="1400" dirty="0"/>
              <a:t>                                                                              </a:t>
            </a:r>
            <a:r>
              <a:rPr lang="en-US" altLang="ko-KR" sz="1400" b="1" dirty="0">
                <a:solidFill>
                  <a:srgbClr val="0033CC"/>
                </a:solidFill>
              </a:rPr>
              <a:t>-</a:t>
            </a:r>
            <a:r>
              <a:rPr lang="ko-KR" altLang="en-US" sz="1400" b="1" dirty="0">
                <a:solidFill>
                  <a:srgbClr val="0033CC"/>
                </a:solidFill>
              </a:rPr>
              <a:t>장정훈 드림</a:t>
            </a:r>
            <a:r>
              <a:rPr lang="en-US" altLang="ko-KR" sz="1400" b="1" dirty="0">
                <a:solidFill>
                  <a:srgbClr val="0033CC"/>
                </a:solidFill>
              </a:rPr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0DC06-0489-4C49-BD1A-0D5D23FB7DB3}"/>
              </a:ext>
            </a:extLst>
          </p:cNvPr>
          <p:cNvSpPr txBox="1"/>
          <p:nvPr/>
        </p:nvSpPr>
        <p:spPr>
          <a:xfrm>
            <a:off x="3516922" y="385765"/>
            <a:ext cx="8303305" cy="19897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매년 뜨거운 여름</a:t>
            </a:r>
            <a:r>
              <a:rPr lang="en-US" altLang="ko-KR" sz="1400" dirty="0"/>
              <a:t>, </a:t>
            </a:r>
            <a:r>
              <a:rPr lang="ko-KR" altLang="en-US" sz="1400" dirty="0"/>
              <a:t>옷이 땀으로 다 젖는 것도 잊은 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찍는 것도 맞췄으면 하는 바람으로 우리 수험생 모두가 꼭 경찰 시험에 합격하기를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진심으로 응원하고 기도했습니다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u="sng" dirty="0"/>
              <a:t>여러분의 합격만을 바라고 응원했던 그 </a:t>
            </a:r>
            <a:r>
              <a:rPr lang="ko-KR" altLang="en-US" sz="1400" b="1" u="sng" dirty="0">
                <a:solidFill>
                  <a:srgbClr val="0066FF"/>
                </a:solidFill>
              </a:rPr>
              <a:t>초</a:t>
            </a:r>
            <a:r>
              <a:rPr lang="en-US" altLang="ko-KR" sz="1400" b="1" u="sng" dirty="0">
                <a:solidFill>
                  <a:srgbClr val="0066FF"/>
                </a:solidFill>
              </a:rPr>
              <a:t>.</a:t>
            </a:r>
            <a:r>
              <a:rPr lang="ko-KR" altLang="en-US" sz="1400" b="1" u="sng" dirty="0">
                <a:solidFill>
                  <a:srgbClr val="0066FF"/>
                </a:solidFill>
              </a:rPr>
              <a:t>심으로 돌아가</a:t>
            </a:r>
            <a:r>
              <a:rPr lang="ko-KR" altLang="en-US" sz="1400" b="1" u="sng" dirty="0"/>
              <a:t> 이제는 </a:t>
            </a:r>
            <a:r>
              <a:rPr lang="en-US" altLang="ko-KR" sz="1400" b="1" u="sng" dirty="0"/>
              <a:t>2025</a:t>
            </a:r>
            <a:r>
              <a:rPr lang="ko-KR" altLang="en-US" sz="1400" b="1" u="sng" dirty="0"/>
              <a:t>년 승진을 향한 여러분의 목표가 이루어질 수 있도록 제대로 다시 시작해보려 합니다</a:t>
            </a:r>
            <a:r>
              <a:rPr lang="en-US" altLang="ko-KR" sz="1400" b="1" u="sng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u="sng" dirty="0"/>
              <a:t>당신의 꿈을 응원합니다 </a:t>
            </a:r>
            <a:r>
              <a:rPr lang="en-US" altLang="ko-KR" sz="1400" b="1" u="sng" dirty="0"/>
              <a:t>Bravo Your Life </a:t>
            </a:r>
            <a:r>
              <a:rPr lang="en-US" altLang="ko-KR" sz="1400" b="1" dirty="0"/>
              <a:t>                                                           </a:t>
            </a:r>
            <a:r>
              <a:rPr lang="en-US" altLang="ko-KR" sz="1400" b="1" dirty="0">
                <a:solidFill>
                  <a:srgbClr val="0033CC"/>
                </a:solidFill>
              </a:rPr>
              <a:t>-</a:t>
            </a:r>
            <a:r>
              <a:rPr lang="ko-KR" altLang="en-US" sz="1400" b="1" dirty="0">
                <a:solidFill>
                  <a:srgbClr val="0033CC"/>
                </a:solidFill>
              </a:rPr>
              <a:t>신광은 드림</a:t>
            </a:r>
            <a:r>
              <a:rPr lang="en-US" altLang="ko-KR" sz="1400" b="1" dirty="0">
                <a:solidFill>
                  <a:srgbClr val="0033CC"/>
                </a:solidFill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430C8-BA59-41CC-8C9E-1F0C62FB9ACC}"/>
              </a:ext>
            </a:extLst>
          </p:cNvPr>
          <p:cNvSpPr txBox="1"/>
          <p:nvPr/>
        </p:nvSpPr>
        <p:spPr>
          <a:xfrm>
            <a:off x="3430982" y="2283280"/>
            <a:ext cx="58766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初</a:t>
            </a:r>
            <a:r>
              <a:rPr lang="en-US" altLang="ko-KR" sz="166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ko-KR" altLang="en-US" sz="166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F885B-3133-16F8-4031-86753F05FEEA}"/>
              </a:ext>
            </a:extLst>
          </p:cNvPr>
          <p:cNvSpPr txBox="1"/>
          <p:nvPr/>
        </p:nvSpPr>
        <p:spPr>
          <a:xfrm>
            <a:off x="76200" y="-1867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70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9BA1444-817F-4380-8202-C39574D46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" y="0"/>
            <a:ext cx="9406970" cy="6858000"/>
          </a:xfrm>
          <a:prstGeom prst="rect">
            <a:avLst/>
          </a:prstGeom>
        </p:spPr>
      </p:pic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83064"/>
              </p:ext>
            </p:extLst>
          </p:nvPr>
        </p:nvGraphicFramePr>
        <p:xfrm>
          <a:off x="9430473" y="1"/>
          <a:ext cx="2905135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ko-KR" altLang="en-US" sz="800" dirty="0">
                          <a:latin typeface="+mn-ea"/>
                        </a:rPr>
                        <a:t>해당 배너 영역에 대표 합격수기 신광은</a:t>
                      </a:r>
                      <a:r>
                        <a:rPr lang="en-US" altLang="ko-KR" sz="800" dirty="0">
                          <a:latin typeface="+mn-ea"/>
                        </a:rPr>
                        <a:t>t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건 부착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CA1D746-0438-3056-776E-50E2FF04DAF0}"/>
              </a:ext>
            </a:extLst>
          </p:cNvPr>
          <p:cNvSpPr txBox="1"/>
          <p:nvPr/>
        </p:nvSpPr>
        <p:spPr>
          <a:xfrm>
            <a:off x="189470" y="2887919"/>
            <a:ext cx="8954530" cy="14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schemeClr val="bg1"/>
                </a:solidFill>
                <a:highlight>
                  <a:srgbClr val="AE47E0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수많은 선배들이 합격으로 증명한 미래인재</a:t>
            </a:r>
            <a:endParaRPr lang="en-US" altLang="ko-KR" sz="3200" b="1" i="1" dirty="0">
              <a:solidFill>
                <a:schemeClr val="bg1"/>
              </a:solidFill>
              <a:highlight>
                <a:srgbClr val="AE47E0"/>
              </a:highlight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chemeClr val="bg1"/>
                </a:solidFill>
                <a:highlight>
                  <a:srgbClr val="AE47E0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2025</a:t>
            </a:r>
            <a:r>
              <a:rPr lang="ko-KR" altLang="en-US" sz="3200" b="1" i="1" dirty="0">
                <a:solidFill>
                  <a:schemeClr val="bg1"/>
                </a:solidFill>
                <a:highlight>
                  <a:srgbClr val="AE47E0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 승진 합격의 주인공은 여러분입니다</a:t>
            </a:r>
            <a:endParaRPr lang="en-US" altLang="ko-KR" sz="3200" b="1" i="1" dirty="0">
              <a:solidFill>
                <a:schemeClr val="bg1"/>
              </a:solidFill>
              <a:highlight>
                <a:srgbClr val="AE47E0"/>
              </a:highligh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D038-0177-4387-A6B3-5EBC45182E48}"/>
              </a:ext>
            </a:extLst>
          </p:cNvPr>
          <p:cNvSpPr/>
          <p:nvPr/>
        </p:nvSpPr>
        <p:spPr>
          <a:xfrm>
            <a:off x="-24775" y="-28122"/>
            <a:ext cx="9406334" cy="6849678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387B91A-3226-4272-B508-0122A5067ADE}"/>
              </a:ext>
            </a:extLst>
          </p:cNvPr>
          <p:cNvSpPr/>
          <p:nvPr/>
        </p:nvSpPr>
        <p:spPr>
          <a:xfrm>
            <a:off x="5680238" y="2726238"/>
            <a:ext cx="4343400" cy="12475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en-US" altLang="ko-KR" sz="1000" b="0" i="0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2018</a:t>
            </a:r>
            <a:r>
              <a:rPr lang="ko-KR" altLang="en-US" sz="1000" b="0" i="0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년 </a:t>
            </a:r>
            <a:r>
              <a:rPr lang="en-US" altLang="ko-KR" sz="1000" b="0" i="0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ko-KR" altLang="en-US" sz="1000" b="0" i="0" dirty="0">
                <a:solidFill>
                  <a:srgbClr val="707070"/>
                </a:solidFill>
                <a:effectLst/>
                <a:latin typeface="Roboto" panose="02000000000000000000" pitchFamily="2" charset="0"/>
              </a:rPr>
              <a:t>월 경찰 공부를 하겠다 마음먹고 순경공채 공부를 시작한 후로 지금 </a:t>
            </a:r>
            <a:r>
              <a:rPr lang="en-US" altLang="ko-KR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2022</a:t>
            </a:r>
            <a:r>
              <a:rPr lang="ko-KR" altLang="en-US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년 경사승진을 목표로 나는 또 다시 신광은 교수님을 선택했다</a:t>
            </a:r>
            <a:r>
              <a:rPr lang="en-US" altLang="ko-KR" sz="1000" i="0" dirty="0">
                <a:solidFill>
                  <a:srgbClr val="707070"/>
                </a:solidFill>
                <a:latin typeface="Roboto" panose="02000000000000000000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2018</a:t>
            </a:r>
            <a:r>
              <a:rPr lang="ko-KR" altLang="en-US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년에도 그렇고 </a:t>
            </a:r>
            <a:r>
              <a:rPr lang="en-US" altLang="ko-KR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2022</a:t>
            </a:r>
            <a:r>
              <a:rPr lang="ko-KR" altLang="en-US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년에도 그렇고</a:t>
            </a:r>
            <a:endParaRPr lang="en-US" altLang="ko-KR" sz="1000" i="0" u="sng" dirty="0">
              <a:solidFill>
                <a:srgbClr val="0033CC"/>
              </a:solidFill>
              <a:latin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앞으로도 그럴 것이며 내 선택은 최고의 선택이라고 자신한다</a:t>
            </a:r>
            <a:r>
              <a:rPr lang="en-US" altLang="ko-KR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왜냐면 결과가 보여주고 있기 때문이다</a:t>
            </a:r>
            <a:r>
              <a:rPr lang="en-US" altLang="ko-KR" sz="1000" i="0" u="sng" dirty="0">
                <a:solidFill>
                  <a:srgbClr val="0033CC"/>
                </a:solidFill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DEC1903-07E6-4F16-AC02-440BF8768D34}"/>
              </a:ext>
            </a:extLst>
          </p:cNvPr>
          <p:cNvSpPr/>
          <p:nvPr/>
        </p:nvSpPr>
        <p:spPr>
          <a:xfrm>
            <a:off x="-825955" y="4581125"/>
            <a:ext cx="4343400" cy="963846"/>
          </a:xfrm>
          <a:prstGeom prst="roundRect">
            <a:avLst/>
          </a:prstGeom>
          <a:solidFill>
            <a:srgbClr val="FF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교수님 이번 지방 경사 승진 교수님 책과 강의로 합격했습니다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b="1" u="sng" dirty="0">
                <a:solidFill>
                  <a:srgbClr val="0066FF"/>
                </a:solidFill>
              </a:rPr>
              <a:t>시간이 없어 기본서 문제도 못 풀고 오직 </a:t>
            </a:r>
            <a:r>
              <a:rPr lang="ko-KR" altLang="en-US" sz="900" b="1" u="sng" dirty="0" err="1">
                <a:solidFill>
                  <a:srgbClr val="0066FF"/>
                </a:solidFill>
              </a:rPr>
              <a:t>짱샘</a:t>
            </a:r>
            <a:r>
              <a:rPr lang="ko-KR" altLang="en-US" sz="900" b="1" u="sng" dirty="0">
                <a:solidFill>
                  <a:srgbClr val="0066FF"/>
                </a:solidFill>
              </a:rPr>
              <a:t> 책 하나만 보고 합격했네요</a:t>
            </a:r>
            <a:r>
              <a:rPr lang="en-US" altLang="ko-KR" sz="900" b="1" u="sng" dirty="0">
                <a:solidFill>
                  <a:srgbClr val="0066FF"/>
                </a:solidFill>
              </a:rPr>
              <a:t>! </a:t>
            </a:r>
            <a:r>
              <a:rPr lang="ko-KR" altLang="en-US" sz="900" b="1" u="sng" dirty="0">
                <a:solidFill>
                  <a:srgbClr val="0066FF"/>
                </a:solidFill>
              </a:rPr>
              <a:t>채용 경찰학 부터 너무 큰 믿음이 있어서 교수님만 믿고 전진하니 좋은 결과 얻었습니다</a:t>
            </a:r>
            <a:r>
              <a:rPr lang="ko-KR" altLang="en-US" sz="900" dirty="0">
                <a:solidFill>
                  <a:schemeClr val="tx1"/>
                </a:solidFill>
              </a:rPr>
              <a:t> 감사합니다 항상 건강 하십시오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50B79F0-B729-4A76-A0FB-138ACC537989}"/>
              </a:ext>
            </a:extLst>
          </p:cNvPr>
          <p:cNvSpPr/>
          <p:nvPr/>
        </p:nvSpPr>
        <p:spPr>
          <a:xfrm>
            <a:off x="5792969" y="4617666"/>
            <a:ext cx="4561935" cy="6574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u="sng" dirty="0">
                <a:solidFill>
                  <a:srgbClr val="0066FF"/>
                </a:solidFill>
              </a:rPr>
              <a:t>채용때부터 </a:t>
            </a:r>
            <a:r>
              <a:rPr lang="ko-KR" altLang="en-US" sz="1000" b="1" u="sng" dirty="0" err="1">
                <a:solidFill>
                  <a:srgbClr val="0066FF"/>
                </a:solidFill>
              </a:rPr>
              <a:t>짱샘</a:t>
            </a:r>
            <a:r>
              <a:rPr lang="ko-KR" altLang="en-US" sz="1000" b="1" u="sng" dirty="0">
                <a:solidFill>
                  <a:srgbClr val="0066FF"/>
                </a:solidFill>
              </a:rPr>
              <a:t> 믿고 따라갑니다</a:t>
            </a:r>
            <a:r>
              <a:rPr lang="en-US" altLang="ko-KR" sz="1000" b="1" u="sng" dirty="0">
                <a:solidFill>
                  <a:srgbClr val="0066FF"/>
                </a:solidFill>
              </a:rPr>
              <a:t>! </a:t>
            </a:r>
            <a:r>
              <a:rPr lang="ko-KR" altLang="en-US" sz="1000" b="1" u="sng" dirty="0">
                <a:solidFill>
                  <a:srgbClr val="0066FF"/>
                </a:solidFill>
              </a:rPr>
              <a:t>실무만점으로 서울 경사 합격했습니다</a:t>
            </a:r>
            <a:endParaRPr lang="en-US" altLang="ko-KR" sz="1000" b="1" u="sng" dirty="0">
              <a:solidFill>
                <a:srgbClr val="0066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감사합니다</a:t>
            </a:r>
            <a:r>
              <a:rPr lang="en-US" altLang="ko-KR" sz="1000" dirty="0">
                <a:solidFill>
                  <a:schemeClr val="tx1"/>
                </a:solidFill>
              </a:rPr>
              <a:t>! </a:t>
            </a:r>
            <a:r>
              <a:rPr lang="ko-KR" altLang="en-US" sz="1000" dirty="0">
                <a:solidFill>
                  <a:schemeClr val="tx1"/>
                </a:solidFill>
              </a:rPr>
              <a:t>건강하세요</a:t>
            </a:r>
            <a:r>
              <a:rPr lang="en-US" altLang="ko-KR" sz="1000" dirty="0">
                <a:solidFill>
                  <a:schemeClr val="tx1"/>
                </a:solidFill>
              </a:rPr>
              <a:t>!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C188B4-5ADB-4AE5-98C5-F7F155DE8B10}"/>
              </a:ext>
            </a:extLst>
          </p:cNvPr>
          <p:cNvSpPr/>
          <p:nvPr/>
        </p:nvSpPr>
        <p:spPr>
          <a:xfrm>
            <a:off x="1517098" y="5820024"/>
            <a:ext cx="6510704" cy="963847"/>
          </a:xfrm>
          <a:prstGeom prst="roundRect">
            <a:avLst/>
          </a:prstGeom>
          <a:solidFill>
            <a:srgbClr val="66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u="sng" dirty="0">
                <a:solidFill>
                  <a:srgbClr val="0066FF"/>
                </a:solidFill>
              </a:rPr>
              <a:t>교수님 경위 승진 했습니다 감사합니다</a:t>
            </a:r>
            <a:r>
              <a:rPr lang="en-US" altLang="ko-KR" sz="1000" b="1" u="sng" dirty="0">
                <a:solidFill>
                  <a:srgbClr val="0066FF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u="sng" dirty="0">
                <a:solidFill>
                  <a:srgbClr val="0066FF"/>
                </a:solidFill>
              </a:rPr>
              <a:t>막막한 실무종합 장정훈 교수님 덕분에 수월하게 공부할 수 있었습니다</a:t>
            </a:r>
            <a:endParaRPr lang="en-US" altLang="ko-KR" sz="1000" b="1" u="sng" dirty="0">
              <a:solidFill>
                <a:srgbClr val="0066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u="sng" dirty="0">
                <a:solidFill>
                  <a:srgbClr val="0066FF"/>
                </a:solidFill>
              </a:rPr>
              <a:t>채용부터 승진까지 교수님 덕 많이 보네요</a:t>
            </a:r>
            <a:r>
              <a:rPr lang="en-US" altLang="ko-KR" sz="1000" b="1" u="sng" dirty="0">
                <a:solidFill>
                  <a:srgbClr val="0066FF"/>
                </a:solidFill>
              </a:rPr>
              <a:t>^^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경감 승진 때 뵙겠습니다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7948D0-99BE-4AF6-9D82-3A1897047F67}"/>
              </a:ext>
            </a:extLst>
          </p:cNvPr>
          <p:cNvSpPr/>
          <p:nvPr/>
        </p:nvSpPr>
        <p:spPr>
          <a:xfrm>
            <a:off x="6640154" y="1289481"/>
            <a:ext cx="7429500" cy="10600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ko-KR" altLang="en-US" sz="1000" u="sng" dirty="0">
                <a:solidFill>
                  <a:srgbClr val="0033CC"/>
                </a:solidFill>
                <a:latin typeface="HelveticaNeue"/>
              </a:rPr>
              <a:t>신광은 교수님의 강의는 </a:t>
            </a:r>
            <a:r>
              <a:rPr lang="ko-KR" altLang="en-US" sz="1000" u="sng" dirty="0" err="1">
                <a:solidFill>
                  <a:srgbClr val="0033CC"/>
                </a:solidFill>
                <a:latin typeface="HelveticaNeue"/>
              </a:rPr>
              <a:t>뭐랄까</a:t>
            </a:r>
            <a:r>
              <a:rPr lang="ko-KR" altLang="en-US" sz="1000" u="sng" dirty="0">
                <a:solidFill>
                  <a:srgbClr val="0033CC"/>
                </a:solidFill>
                <a:latin typeface="HelveticaNeue"/>
              </a:rPr>
              <a:t> 수학의 정석 같은 느낌이 들었습니다</a:t>
            </a:r>
            <a:r>
              <a:rPr lang="en-US" altLang="ko-KR" sz="1000" u="sng" dirty="0">
                <a:solidFill>
                  <a:srgbClr val="0033CC"/>
                </a:solidFill>
                <a:latin typeface="HelveticaNeue"/>
              </a:rPr>
              <a:t>. </a:t>
            </a:r>
            <a:r>
              <a:rPr lang="ko-KR" altLang="en-US" sz="1000" u="sng" dirty="0">
                <a:solidFill>
                  <a:srgbClr val="0033CC"/>
                </a:solidFill>
                <a:latin typeface="HelveticaNeue"/>
              </a:rPr>
              <a:t>결국 신광은이구나</a:t>
            </a:r>
            <a:r>
              <a:rPr lang="en-US" altLang="ko-KR" sz="1000" u="sng" dirty="0">
                <a:solidFill>
                  <a:srgbClr val="0033CC"/>
                </a:solidFill>
                <a:latin typeface="HelveticaNeue"/>
              </a:rPr>
              <a:t>! </a:t>
            </a:r>
            <a:endParaRPr lang="ko-KR" altLang="en-US" sz="1000" u="sng" dirty="0">
              <a:solidFill>
                <a:srgbClr val="0033CC"/>
              </a:solidFill>
              <a:latin typeface="Apple SD Gothic Neo"/>
            </a:endParaRPr>
          </a:p>
          <a:p>
            <a:pPr algn="l" fontAlgn="base"/>
            <a:r>
              <a:rPr lang="ko-KR" altLang="en-US" sz="1000" i="0" u="sng" dirty="0">
                <a:solidFill>
                  <a:srgbClr val="000000"/>
                </a:solidFill>
                <a:latin typeface="HelveticaNeue"/>
              </a:rPr>
              <a:t>​</a:t>
            </a:r>
            <a:endParaRPr lang="ko-KR" altLang="en-US" sz="1000" i="0" u="sng" dirty="0">
              <a:solidFill>
                <a:srgbClr val="000000"/>
              </a:solidFill>
              <a:latin typeface="Apple SD Gothic Neo"/>
            </a:endParaRPr>
          </a:p>
          <a:p>
            <a:pPr algn="l" fontAlgn="base"/>
            <a:r>
              <a:rPr lang="ko-KR" altLang="en-US" sz="1000" i="0" u="sng" dirty="0">
                <a:solidFill>
                  <a:srgbClr val="0033CC"/>
                </a:solidFill>
                <a:latin typeface="HelveticaNeue"/>
              </a:rPr>
              <a:t>그냥 딱 두 글자로 신광은 교수님의 강의는 “正道” </a:t>
            </a:r>
            <a:r>
              <a:rPr lang="ko-KR" altLang="en-US" sz="1000" i="0" u="sng" dirty="0" err="1">
                <a:solidFill>
                  <a:srgbClr val="0033CC"/>
                </a:solidFill>
                <a:latin typeface="HelveticaNeue"/>
              </a:rPr>
              <a:t>라고</a:t>
            </a:r>
            <a:r>
              <a:rPr lang="ko-KR" altLang="en-US" sz="1000" i="0" u="sng" dirty="0">
                <a:solidFill>
                  <a:srgbClr val="0033CC"/>
                </a:solidFill>
                <a:latin typeface="HelveticaNeue"/>
              </a:rPr>
              <a:t> 표현하고 싶네요</a:t>
            </a:r>
            <a:r>
              <a:rPr lang="en-US" altLang="ko-KR" sz="1000" i="0" u="sng" dirty="0">
                <a:solidFill>
                  <a:srgbClr val="0033CC"/>
                </a:solidFill>
                <a:latin typeface="HelveticaNeue"/>
              </a:rPr>
              <a:t>.</a:t>
            </a:r>
          </a:p>
          <a:p>
            <a:pPr algn="l" fontAlgn="base"/>
            <a:endParaRPr lang="en-US" altLang="ko-KR" sz="1000" dirty="0">
              <a:solidFill>
                <a:srgbClr val="000000"/>
              </a:solidFill>
              <a:latin typeface="HelveticaNeue"/>
            </a:endParaRPr>
          </a:p>
          <a:p>
            <a:pPr algn="l" fontAlgn="base"/>
            <a:r>
              <a:rPr lang="ko-KR" altLang="en-US" sz="1000" b="0" i="0" dirty="0">
                <a:solidFill>
                  <a:srgbClr val="000000"/>
                </a:solidFill>
                <a:effectLst/>
                <a:latin typeface="HelveticaNeue"/>
              </a:rPr>
              <a:t>형법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HelveticaNeue"/>
              </a:rPr>
              <a:t>형소법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HelveticaNeue"/>
              </a:rPr>
              <a:t>둘다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HelveticaNeue"/>
              </a:rPr>
              <a:t>100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HelveticaNeue"/>
              </a:rPr>
              <a:t>점 맞았습니다</a:t>
            </a:r>
            <a:r>
              <a:rPr lang="en-US" altLang="ko-KR" sz="100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HelveticaNeue"/>
              </a:rPr>
              <a:t>신광은 교수님 다시한번 정말 감사합니다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HelveticaNeue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HelveticaNeue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C71C806-16BF-48DE-95E8-E07FDCF01C6B}"/>
              </a:ext>
            </a:extLst>
          </p:cNvPr>
          <p:cNvSpPr/>
          <p:nvPr/>
        </p:nvSpPr>
        <p:spPr>
          <a:xfrm>
            <a:off x="-796428" y="2680784"/>
            <a:ext cx="4343400" cy="12475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>
              <a:lnSpc>
                <a:spcPct val="150000"/>
              </a:lnSpc>
            </a:pPr>
            <a:r>
              <a:rPr lang="ko-KR" altLang="en-US" sz="900" i="0" u="sng" dirty="0">
                <a:solidFill>
                  <a:srgbClr val="0033CC"/>
                </a:solidFill>
                <a:latin typeface="HelveticaNeue"/>
              </a:rPr>
              <a:t>신광은 교수님 덕에 형법과 </a:t>
            </a:r>
            <a:r>
              <a:rPr lang="ko-KR" altLang="en-US" sz="900" i="0" u="sng" dirty="0" err="1">
                <a:solidFill>
                  <a:srgbClr val="0033CC"/>
                </a:solidFill>
                <a:latin typeface="HelveticaNeue"/>
              </a:rPr>
              <a:t>형소법</a:t>
            </a:r>
            <a:r>
              <a:rPr lang="ko-KR" altLang="en-US" sz="900" i="0" u="sng" dirty="0">
                <a:solidFill>
                  <a:srgbClr val="0033CC"/>
                </a:solidFill>
                <a:latin typeface="HelveticaNeue"/>
              </a:rPr>
              <a:t> 너무 재밌고 즐겁게 공부했어요</a:t>
            </a:r>
            <a:r>
              <a:rPr lang="en-US" altLang="ko-KR" sz="900" i="0" u="sng" dirty="0">
                <a:solidFill>
                  <a:srgbClr val="0033CC"/>
                </a:solidFill>
                <a:latin typeface="HelveticaNeue"/>
              </a:rPr>
              <a:t>. </a:t>
            </a:r>
            <a:endParaRPr lang="ko-KR" altLang="en-US" sz="900" i="0" u="sng" dirty="0">
              <a:solidFill>
                <a:srgbClr val="0033CC"/>
              </a:solidFill>
              <a:latin typeface="Apple SD Gothic Neo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900" i="0" u="sng" dirty="0">
                <a:solidFill>
                  <a:srgbClr val="0033CC"/>
                </a:solidFill>
                <a:latin typeface="HelveticaNeue"/>
              </a:rPr>
              <a:t>역시는 역시인가 봅니다</a:t>
            </a:r>
            <a:r>
              <a:rPr lang="en-US" altLang="ko-KR" sz="900" i="0" u="sng" dirty="0">
                <a:solidFill>
                  <a:srgbClr val="0033CC"/>
                </a:solidFill>
                <a:latin typeface="HelveticaNeue"/>
              </a:rPr>
              <a:t>.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Neue"/>
              </a:rPr>
              <a:t>이해도 너무 잘되고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Neue"/>
              </a:rPr>
              <a:t>두문자도 기똥차게 따 주시고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endParaRPr lang="ko-KR" altLang="en-US" sz="9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Neue"/>
              </a:rPr>
              <a:t>설명도 진짜 너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HelveticaNeue"/>
              </a:rPr>
              <a:t>~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Neue"/>
              </a:rPr>
              <a:t>무 잘 해주시고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Neue"/>
              </a:rPr>
              <a:t>모의고사 문제 퀄리티도 너무 좋았습니다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HelveticaNeue"/>
              </a:rPr>
              <a:t>. </a:t>
            </a:r>
            <a:endParaRPr lang="ko-KR" altLang="en-US" sz="9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Neue"/>
              </a:rPr>
              <a:t>그리고 특히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HelveticaNeue"/>
              </a:rPr>
              <a:t>1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Neue"/>
              </a:rPr>
              <a:t>일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HelveticaNeue"/>
              </a:rPr>
              <a:t>1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Neue"/>
              </a:rPr>
              <a:t>제는 시험 얼마 남지 않았을 때 마음이 약간 싱숭생숭 할 때 </a:t>
            </a:r>
            <a:endParaRPr lang="en-US" altLang="ko-KR" sz="900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Neue"/>
              </a:rPr>
              <a:t>너무 큰 도움이 됐어요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HelveticaNeue"/>
              </a:rPr>
              <a:t>~ </a:t>
            </a:r>
            <a:endParaRPr lang="ko-KR" altLang="en-US" sz="900" b="0" i="0" dirty="0">
              <a:solidFill>
                <a:srgbClr val="000000"/>
              </a:solidFill>
              <a:effectLst/>
              <a:latin typeface="Apple SD Gothic Ne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36266E-B3C4-4EDD-B715-2D894518EE75}"/>
              </a:ext>
            </a:extLst>
          </p:cNvPr>
          <p:cNvSpPr/>
          <p:nvPr/>
        </p:nvSpPr>
        <p:spPr>
          <a:xfrm>
            <a:off x="3726124" y="-328836"/>
            <a:ext cx="2030836" cy="22169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E7F263-64B1-4DE0-B1BE-A6C0EBBD2D71}"/>
              </a:ext>
            </a:extLst>
          </p:cNvPr>
          <p:cNvSpPr/>
          <p:nvPr/>
        </p:nvSpPr>
        <p:spPr>
          <a:xfrm>
            <a:off x="3876884" y="1554447"/>
            <a:ext cx="1753494" cy="342900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i="1" dirty="0"/>
              <a:t>대표 합격 수기 확인하기 </a:t>
            </a:r>
            <a:r>
              <a:rPr lang="en-US" altLang="ko-KR" sz="1000" b="1" i="1" dirty="0"/>
              <a:t>&gt;</a:t>
            </a:r>
            <a:endParaRPr lang="ko-KR" altLang="en-US" sz="1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6BD2F-272D-437D-93F7-3ABBE9D71EE8}"/>
              </a:ext>
            </a:extLst>
          </p:cNvPr>
          <p:cNvSpPr txBox="1"/>
          <p:nvPr/>
        </p:nvSpPr>
        <p:spPr>
          <a:xfrm>
            <a:off x="3876884" y="-369189"/>
            <a:ext cx="1880075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i="1" u="sng" dirty="0">
                <a:solidFill>
                  <a:srgbClr val="0033CC"/>
                </a:solidFill>
              </a:rPr>
              <a:t>신광은 교수님으로 집</a:t>
            </a:r>
            <a:r>
              <a:rPr lang="en-US" altLang="ko-KR" sz="900" b="1" i="1" u="sng" dirty="0">
                <a:solidFill>
                  <a:srgbClr val="0033CC"/>
                </a:solidFill>
              </a:rPr>
              <a:t>!</a:t>
            </a:r>
            <a:r>
              <a:rPr lang="ko-KR" altLang="en-US" sz="900" b="1" i="1" u="sng" dirty="0">
                <a:solidFill>
                  <a:srgbClr val="0033CC"/>
                </a:solidFill>
              </a:rPr>
              <a:t>중</a:t>
            </a:r>
            <a:r>
              <a:rPr lang="en-US" altLang="ko-KR" sz="900" b="1" i="1" u="sng" dirty="0">
                <a:solidFill>
                  <a:srgbClr val="0033CC"/>
                </a:solidFill>
              </a:rPr>
              <a:t>!</a:t>
            </a:r>
            <a:r>
              <a:rPr lang="ko-KR" altLang="en-US" sz="900" b="1" i="1" u="sng" dirty="0">
                <a:solidFill>
                  <a:srgbClr val="0033CC"/>
                </a:solidFill>
              </a:rPr>
              <a:t>하고</a:t>
            </a:r>
            <a:endParaRPr lang="en-US" altLang="ko-KR" sz="900" b="1" i="1" u="sng" dirty="0">
              <a:solidFill>
                <a:srgbClr val="0033C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b="1" i="1" u="sng" dirty="0">
                <a:solidFill>
                  <a:srgbClr val="0033CC"/>
                </a:solidFill>
              </a:rPr>
              <a:t>23</a:t>
            </a:r>
            <a:r>
              <a:rPr lang="ko-KR" altLang="en-US" sz="900" b="1" i="1" u="sng" dirty="0">
                <a:solidFill>
                  <a:srgbClr val="0033CC"/>
                </a:solidFill>
              </a:rPr>
              <a:t>년 승진 시험 한번에 합격</a:t>
            </a:r>
            <a:r>
              <a:rPr lang="en-US" altLang="ko-KR" sz="900" b="1" i="1" u="sng" dirty="0">
                <a:solidFill>
                  <a:srgbClr val="0033CC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00" b="1" i="1" dirty="0">
                <a:solidFill>
                  <a:srgbClr val="00B050"/>
                </a:solidFill>
              </a:rPr>
              <a:t>합격생이 직접 말하는</a:t>
            </a:r>
            <a:r>
              <a:rPr lang="en-US" altLang="ko-KR" sz="900" b="1" i="1" dirty="0">
                <a:solidFill>
                  <a:srgbClr val="00B050"/>
                </a:solidFill>
              </a:rPr>
              <a:t>,</a:t>
            </a:r>
            <a:r>
              <a:rPr lang="ko-KR" altLang="en-US" sz="900" b="1" i="1" dirty="0">
                <a:solidFill>
                  <a:srgbClr val="00B050"/>
                </a:solidFill>
              </a:rPr>
              <a:t> </a:t>
            </a:r>
            <a:endParaRPr lang="en-US" altLang="ko-KR" sz="900" b="1" i="1" dirty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i="1" dirty="0">
                <a:solidFill>
                  <a:srgbClr val="00B050"/>
                </a:solidFill>
              </a:rPr>
              <a:t>오직</a:t>
            </a:r>
            <a:r>
              <a:rPr lang="en-US" altLang="ko-KR" sz="900" b="1" i="1" dirty="0">
                <a:solidFill>
                  <a:srgbClr val="00B050"/>
                </a:solidFill>
              </a:rPr>
              <a:t>!</a:t>
            </a:r>
            <a:r>
              <a:rPr lang="ko-KR" altLang="en-US" sz="900" b="1" i="1" dirty="0">
                <a:solidFill>
                  <a:srgbClr val="00B050"/>
                </a:solidFill>
              </a:rPr>
              <a:t>신광은 교수님만 가능한</a:t>
            </a:r>
            <a:endParaRPr lang="en-US" altLang="ko-KR" sz="900" b="1" i="1" dirty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i="1" u="sng" dirty="0">
                <a:solidFill>
                  <a:srgbClr val="00B050"/>
                </a:solidFill>
              </a:rPr>
              <a:t>“</a:t>
            </a:r>
            <a:r>
              <a:rPr lang="ko-KR" altLang="en-US" sz="1200" b="1" i="1" u="sng" dirty="0">
                <a:solidFill>
                  <a:srgbClr val="00B050"/>
                </a:solidFill>
              </a:rPr>
              <a:t>승진 합격의 비밀 </a:t>
            </a:r>
            <a:r>
              <a:rPr lang="en-US" altLang="ko-KR" sz="1200" b="1" i="1" u="sng" dirty="0">
                <a:solidFill>
                  <a:srgbClr val="00B050"/>
                </a:solidFill>
              </a:rPr>
              <a:t>4</a:t>
            </a:r>
            <a:r>
              <a:rPr lang="ko-KR" altLang="en-US" sz="1200" b="1" i="1" u="sng" dirty="0">
                <a:solidFill>
                  <a:srgbClr val="00B050"/>
                </a:solidFill>
              </a:rPr>
              <a:t>가지</a:t>
            </a:r>
            <a:r>
              <a:rPr lang="en-US" altLang="ko-KR" sz="1200" b="1" i="1" u="sng" dirty="0">
                <a:solidFill>
                  <a:srgbClr val="00B050"/>
                </a:solidFill>
              </a:rPr>
              <a:t>”</a:t>
            </a:r>
            <a:endParaRPr lang="ko-KR" altLang="en-US" sz="1200" b="1" i="1" u="sng" dirty="0">
              <a:solidFill>
                <a:srgbClr val="00B050"/>
              </a:solidFill>
            </a:endParaRPr>
          </a:p>
        </p:txBody>
      </p:sp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3720C764-FAFF-42CA-9948-50D689AD2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8203" y="726919"/>
            <a:ext cx="877990" cy="87799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A573EBE-5B15-430F-9B95-9BB376F2820A}"/>
              </a:ext>
            </a:extLst>
          </p:cNvPr>
          <p:cNvSpPr/>
          <p:nvPr/>
        </p:nvSpPr>
        <p:spPr>
          <a:xfrm>
            <a:off x="3343879" y="-601530"/>
            <a:ext cx="3034561" cy="3009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D4E73F-CAB0-4F46-9135-F4DFD1F9824C}"/>
              </a:ext>
            </a:extLst>
          </p:cNvPr>
          <p:cNvCxnSpPr/>
          <p:nvPr/>
        </p:nvCxnSpPr>
        <p:spPr>
          <a:xfrm flipV="1">
            <a:off x="6096000" y="-268101"/>
            <a:ext cx="3334473" cy="912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0EBDAA-4D89-41F8-8055-3056F23D02F9}"/>
              </a:ext>
            </a:extLst>
          </p:cNvPr>
          <p:cNvSpPr txBox="1"/>
          <p:nvPr/>
        </p:nvSpPr>
        <p:spPr>
          <a:xfrm>
            <a:off x="9685218" y="-328836"/>
            <a:ext cx="3505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카페 링크 글로 바로 이동 </a:t>
            </a:r>
            <a:endParaRPr lang="en-US" altLang="ko-KR" dirty="0"/>
          </a:p>
          <a:p>
            <a:r>
              <a:rPr lang="ko-KR" altLang="en-US" dirty="0"/>
              <a:t>좀 늘여서 대표 수기를 잘 확인할 수 있도록 조정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1DE6D-B026-C1AA-055D-9C6572B60DDD}"/>
              </a:ext>
            </a:extLst>
          </p:cNvPr>
          <p:cNvSpPr txBox="1"/>
          <p:nvPr/>
        </p:nvSpPr>
        <p:spPr>
          <a:xfrm>
            <a:off x="189470" y="18809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section3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6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4CA84-CC6E-DB65-D83E-FFCF25C2718E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solidFill>
            <a:srgbClr val="101348"/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933196"/>
              </p:ext>
            </p:extLst>
          </p:nvPr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ko-KR" altLang="en-US" sz="800" dirty="0">
                          <a:latin typeface="+mn-ea"/>
                        </a:rPr>
                        <a:t>클릭 시 수강생 수강평이 보이도록 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64CDDF7-924D-4D05-9B11-A7DA03967EBC}"/>
              </a:ext>
            </a:extLst>
          </p:cNvPr>
          <p:cNvSpPr/>
          <p:nvPr/>
        </p:nvSpPr>
        <p:spPr>
          <a:xfrm>
            <a:off x="399020" y="1586330"/>
            <a:ext cx="2018027" cy="4761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6C962-4FB6-4222-849F-4196B77307E7}"/>
              </a:ext>
            </a:extLst>
          </p:cNvPr>
          <p:cNvSpPr txBox="1"/>
          <p:nvPr/>
        </p:nvSpPr>
        <p:spPr>
          <a:xfrm>
            <a:off x="163093" y="276406"/>
            <a:ext cx="9147961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긴 터널 같았던 채용 시험부터</a:t>
            </a:r>
            <a:r>
              <a:rPr lang="en-US" altLang="ko-KR" sz="16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언제나 여러분과 함께 했던 미래인재 교수진</a:t>
            </a:r>
            <a:endParaRPr lang="en-US" altLang="ko-KR" sz="1600" u="sng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여러분의 승진 시험도 끝까지 책임지고 함께 할 것을 약속 드립니다</a:t>
            </a:r>
            <a:r>
              <a:rPr lang="en-US" altLang="ko-KR" sz="16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현직 승진 수험생 여러분이 그토록 원하던 교수진으로 합격을 위해 제대로 준비했습니다</a:t>
            </a:r>
            <a:r>
              <a:rPr lang="en-US" altLang="ko-KR" sz="16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566AB0B-3B11-4F8A-877A-679569C6F095}"/>
              </a:ext>
            </a:extLst>
          </p:cNvPr>
          <p:cNvSpPr/>
          <p:nvPr/>
        </p:nvSpPr>
        <p:spPr>
          <a:xfrm>
            <a:off x="2559922" y="1586329"/>
            <a:ext cx="2018027" cy="4761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FC24D74-0C49-4050-AC4C-579C6BD7F9F5}"/>
              </a:ext>
            </a:extLst>
          </p:cNvPr>
          <p:cNvSpPr/>
          <p:nvPr/>
        </p:nvSpPr>
        <p:spPr>
          <a:xfrm>
            <a:off x="4720824" y="1586328"/>
            <a:ext cx="2018027" cy="4761397"/>
          </a:xfrm>
          <a:prstGeom prst="rect">
            <a:avLst/>
          </a:prstGeom>
          <a:solidFill>
            <a:srgbClr val="FEF2E6"/>
          </a:solidFill>
          <a:ln w="28575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B2A03C-FA15-4AB1-B4B6-0C71CD576DFB}"/>
              </a:ext>
            </a:extLst>
          </p:cNvPr>
          <p:cNvSpPr/>
          <p:nvPr/>
        </p:nvSpPr>
        <p:spPr>
          <a:xfrm>
            <a:off x="6881726" y="1586327"/>
            <a:ext cx="2018027" cy="4761397"/>
          </a:xfrm>
          <a:prstGeom prst="rect">
            <a:avLst/>
          </a:prstGeom>
          <a:solidFill>
            <a:srgbClr val="FEF2E6"/>
          </a:solidFill>
          <a:ln w="28575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B224C1F-4D5B-42FD-A596-DB1D90723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1726" y="1633783"/>
            <a:ext cx="2018027" cy="3214442"/>
          </a:xfrm>
          <a:prstGeom prst="rect">
            <a:avLst/>
          </a:prstGeom>
        </p:spPr>
      </p:pic>
      <p:pic>
        <p:nvPicPr>
          <p:cNvPr id="56" name="그래픽 55" descr="사용자 단색으로 채워진">
            <a:extLst>
              <a:ext uri="{FF2B5EF4-FFF2-40B4-BE49-F238E27FC236}">
                <a16:creationId xmlns:a16="http://schemas.microsoft.com/office/drawing/2014/main" id="{F15EF8CE-632F-41DD-9B15-62EFA18D9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0462" y="1633783"/>
            <a:ext cx="2018027" cy="3214442"/>
          </a:xfrm>
          <a:prstGeom prst="rect">
            <a:avLst/>
          </a:prstGeom>
        </p:spPr>
      </p:pic>
      <p:pic>
        <p:nvPicPr>
          <p:cNvPr id="57" name="그래픽 56" descr="사용자 단색으로 채워진">
            <a:extLst>
              <a:ext uri="{FF2B5EF4-FFF2-40B4-BE49-F238E27FC236}">
                <a16:creationId xmlns:a16="http://schemas.microsoft.com/office/drawing/2014/main" id="{AC7B8A18-53E5-4FC8-BBE2-F3FCC0D0C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9198" y="1633783"/>
            <a:ext cx="2018027" cy="3214442"/>
          </a:xfrm>
          <a:prstGeom prst="rect">
            <a:avLst/>
          </a:prstGeom>
        </p:spPr>
      </p:pic>
      <p:pic>
        <p:nvPicPr>
          <p:cNvPr id="58" name="그래픽 57" descr="사용자 단색으로 채워진">
            <a:extLst>
              <a:ext uri="{FF2B5EF4-FFF2-40B4-BE49-F238E27FC236}">
                <a16:creationId xmlns:a16="http://schemas.microsoft.com/office/drawing/2014/main" id="{8536F6A8-35BD-4877-8748-904A7FCA0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296" y="1633783"/>
            <a:ext cx="2018027" cy="32144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2CB70C-E3D5-49E9-836A-377E2399D42D}"/>
              </a:ext>
            </a:extLst>
          </p:cNvPr>
          <p:cNvSpPr/>
          <p:nvPr/>
        </p:nvSpPr>
        <p:spPr>
          <a:xfrm>
            <a:off x="517131" y="4730262"/>
            <a:ext cx="1780356" cy="1310053"/>
          </a:xfrm>
          <a:prstGeom prst="rect">
            <a:avLst/>
          </a:prstGeom>
          <a:solidFill>
            <a:srgbClr val="AE47E0"/>
          </a:solidFill>
          <a:ln>
            <a:solidFill>
              <a:srgbClr val="AE4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경찰학 박사 출신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실무종합</a:t>
            </a:r>
            <a:r>
              <a:rPr lang="en-US" altLang="ko-KR" sz="1400" dirty="0"/>
              <a:t>(</a:t>
            </a:r>
            <a:r>
              <a:rPr lang="ko-KR" altLang="en-US" sz="1400" dirty="0"/>
              <a:t>총</a:t>
            </a:r>
            <a:r>
              <a:rPr lang="en-US" altLang="ko-KR" sz="1400" dirty="0"/>
              <a:t>/</a:t>
            </a:r>
            <a:r>
              <a:rPr lang="ko-KR" altLang="en-US" sz="1400" dirty="0"/>
              <a:t>각론</a:t>
            </a:r>
            <a:r>
              <a:rPr lang="en-US" altLang="ko-KR" sz="14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/>
              <a:t>정태정</a:t>
            </a:r>
            <a:r>
              <a:rPr lang="ko-KR" altLang="en-US" sz="1400" dirty="0"/>
              <a:t> 교수님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9BC284-32D4-4B1C-8806-F64B0AB731AE}"/>
              </a:ext>
            </a:extLst>
          </p:cNvPr>
          <p:cNvSpPr/>
          <p:nvPr/>
        </p:nvSpPr>
        <p:spPr>
          <a:xfrm>
            <a:off x="2695859" y="4739054"/>
            <a:ext cx="1780356" cy="1310053"/>
          </a:xfrm>
          <a:prstGeom prst="rect">
            <a:avLst/>
          </a:prstGeom>
          <a:solidFill>
            <a:srgbClr val="AE47E0"/>
          </a:solidFill>
          <a:ln>
            <a:solidFill>
              <a:srgbClr val="AE4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66FF99"/>
                </a:solidFill>
              </a:rPr>
              <a:t>G.O.A.T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형법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형소법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실무종합</a:t>
            </a:r>
            <a:r>
              <a:rPr lang="en-US" altLang="ko-KR" sz="1400" dirty="0"/>
              <a:t>(</a:t>
            </a:r>
            <a:r>
              <a:rPr lang="ko-KR" altLang="en-US" sz="1400" dirty="0"/>
              <a:t>각론</a:t>
            </a:r>
            <a:r>
              <a:rPr lang="en-US" altLang="ko-KR" sz="1400" dirty="0"/>
              <a:t>_</a:t>
            </a:r>
            <a:r>
              <a:rPr lang="ko-KR" altLang="en-US" sz="1400" dirty="0"/>
              <a:t>기본</a:t>
            </a:r>
            <a:r>
              <a:rPr lang="en-US" altLang="ko-KR" sz="14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신광은 교수님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C8DBAD-1C1A-40DB-81F0-D1FA414B080A}"/>
              </a:ext>
            </a:extLst>
          </p:cNvPr>
          <p:cNvSpPr/>
          <p:nvPr/>
        </p:nvSpPr>
        <p:spPr>
          <a:xfrm>
            <a:off x="4857123" y="4739054"/>
            <a:ext cx="1780356" cy="1310053"/>
          </a:xfrm>
          <a:prstGeom prst="rect">
            <a:avLst/>
          </a:prstGeom>
          <a:solidFill>
            <a:srgbClr val="AE47E0"/>
          </a:solidFill>
          <a:ln>
            <a:solidFill>
              <a:srgbClr val="AE4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66FF99"/>
                </a:solidFill>
              </a:rPr>
              <a:t>G.O.A.T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실무종합</a:t>
            </a:r>
            <a:r>
              <a:rPr lang="en-US" altLang="ko-KR" sz="1400" dirty="0"/>
              <a:t>(</a:t>
            </a:r>
            <a:r>
              <a:rPr lang="ko-KR" altLang="en-US" sz="1400" dirty="0"/>
              <a:t>총론</a:t>
            </a:r>
            <a:r>
              <a:rPr lang="en-US" altLang="ko-KR" sz="14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장정훈 교수님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4F7EC55-9A06-4BCE-B5BC-F78771ED76CD}"/>
              </a:ext>
            </a:extLst>
          </p:cNvPr>
          <p:cNvSpPr/>
          <p:nvPr/>
        </p:nvSpPr>
        <p:spPr>
          <a:xfrm>
            <a:off x="6077113" y="1633783"/>
            <a:ext cx="587040" cy="712177"/>
          </a:xfrm>
          <a:prstGeom prst="ellipse">
            <a:avLst/>
          </a:prstGeom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i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  <a:endParaRPr lang="ko-KR" altLang="en-US" sz="700" b="1" i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A70CEAD-F7DE-44F1-9847-84EB62AA151F}"/>
              </a:ext>
            </a:extLst>
          </p:cNvPr>
          <p:cNvSpPr/>
          <p:nvPr/>
        </p:nvSpPr>
        <p:spPr>
          <a:xfrm>
            <a:off x="8284046" y="1640885"/>
            <a:ext cx="587040" cy="712177"/>
          </a:xfrm>
          <a:prstGeom prst="ellipse">
            <a:avLst/>
          </a:prstGeom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i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  <a:endParaRPr lang="ko-KR" altLang="en-US" sz="700" b="1" i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0BC29E-E7A7-4810-8E56-42A80699C6D1}"/>
              </a:ext>
            </a:extLst>
          </p:cNvPr>
          <p:cNvSpPr/>
          <p:nvPr/>
        </p:nvSpPr>
        <p:spPr>
          <a:xfrm>
            <a:off x="7000561" y="4739054"/>
            <a:ext cx="1780356" cy="1310053"/>
          </a:xfrm>
          <a:prstGeom prst="rect">
            <a:avLst/>
          </a:prstGeom>
          <a:solidFill>
            <a:srgbClr val="AE47E0"/>
          </a:solidFill>
          <a:ln>
            <a:solidFill>
              <a:srgbClr val="AE4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실무종합</a:t>
            </a:r>
            <a:r>
              <a:rPr lang="en-US" altLang="ko-KR" sz="1400" dirty="0"/>
              <a:t>(</a:t>
            </a:r>
            <a:r>
              <a:rPr lang="ko-KR" altLang="en-US" sz="1400" dirty="0"/>
              <a:t>각론</a:t>
            </a:r>
            <a:r>
              <a:rPr lang="en-US" altLang="ko-KR" sz="14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이준호 교수님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2F4407-06B2-4E80-A273-273314288D32}"/>
              </a:ext>
            </a:extLst>
          </p:cNvPr>
          <p:cNvSpPr/>
          <p:nvPr/>
        </p:nvSpPr>
        <p:spPr>
          <a:xfrm>
            <a:off x="9028256" y="1586327"/>
            <a:ext cx="2018027" cy="4761397"/>
          </a:xfrm>
          <a:prstGeom prst="rect">
            <a:avLst/>
          </a:prstGeom>
          <a:solidFill>
            <a:srgbClr val="FEF2E6"/>
          </a:solidFill>
          <a:ln w="28575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사용자 단색으로 채워진">
            <a:extLst>
              <a:ext uri="{FF2B5EF4-FFF2-40B4-BE49-F238E27FC236}">
                <a16:creationId xmlns:a16="http://schemas.microsoft.com/office/drawing/2014/main" id="{CB904AE1-DFC8-4634-B8B0-5E1DCE83F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8256" y="1633783"/>
            <a:ext cx="2018027" cy="321444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F4187260-9C98-4339-90A8-6C229C54F8F7}"/>
              </a:ext>
            </a:extLst>
          </p:cNvPr>
          <p:cNvSpPr/>
          <p:nvPr/>
        </p:nvSpPr>
        <p:spPr>
          <a:xfrm>
            <a:off x="10430576" y="1640885"/>
            <a:ext cx="587040" cy="712177"/>
          </a:xfrm>
          <a:prstGeom prst="ellipse">
            <a:avLst/>
          </a:prstGeom>
          <a:ln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i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  <a:endParaRPr lang="ko-KR" altLang="en-US" sz="700" b="1" i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B30E2D-2E11-42DB-9DAC-736421A9E7FB}"/>
              </a:ext>
            </a:extLst>
          </p:cNvPr>
          <p:cNvSpPr/>
          <p:nvPr/>
        </p:nvSpPr>
        <p:spPr>
          <a:xfrm>
            <a:off x="9147091" y="4739054"/>
            <a:ext cx="1780356" cy="1310053"/>
          </a:xfrm>
          <a:prstGeom prst="rect">
            <a:avLst/>
          </a:prstGeom>
          <a:solidFill>
            <a:srgbClr val="AE47E0"/>
          </a:solidFill>
          <a:ln>
            <a:solidFill>
              <a:srgbClr val="AE4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경찰행정법 </a:t>
            </a:r>
            <a:r>
              <a:rPr lang="en-US" altLang="ko-KR" sz="1400" dirty="0"/>
              <a:t>(</a:t>
            </a:r>
            <a:r>
              <a:rPr lang="ko-KR" altLang="en-US" sz="1400" dirty="0"/>
              <a:t>주관식</a:t>
            </a:r>
            <a:r>
              <a:rPr lang="en-US" altLang="ko-KR" sz="14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김정일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900A3D8-DB64-4109-AFCE-7023AA056FCE}"/>
              </a:ext>
            </a:extLst>
          </p:cNvPr>
          <p:cNvSpPr/>
          <p:nvPr/>
        </p:nvSpPr>
        <p:spPr>
          <a:xfrm>
            <a:off x="-321090" y="2692168"/>
            <a:ext cx="12136782" cy="2034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마우스 교수진 별로 이동시 수강후기 표기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90249-0C81-5A45-51BE-814ECEFECB85}"/>
              </a:ext>
            </a:extLst>
          </p:cNvPr>
          <p:cNvSpPr txBox="1"/>
          <p:nvPr/>
        </p:nvSpPr>
        <p:spPr>
          <a:xfrm>
            <a:off x="180691" y="35251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section4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9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2D9257-6B2E-FCA7-4F22-96D17162DCEA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solidFill>
            <a:srgbClr val="101348"/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290333"/>
              </p:ext>
            </p:extLst>
          </p:nvPr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ko-KR" altLang="en-US" sz="800" dirty="0">
                          <a:latin typeface="+mn-ea"/>
                        </a:rPr>
                        <a:t>클릭 시 곧 </a:t>
                      </a:r>
                      <a:r>
                        <a:rPr lang="ko-KR" altLang="en-US" sz="800" dirty="0" err="1">
                          <a:latin typeface="+mn-ea"/>
                        </a:rPr>
                        <a:t>오픈됩니다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  <a:r>
                        <a:rPr lang="ko-KR" altLang="en-US" sz="800" dirty="0" err="1">
                          <a:latin typeface="+mn-ea"/>
                        </a:rPr>
                        <a:t>알럿</a:t>
                      </a:r>
                      <a:r>
                        <a:rPr lang="ko-KR" altLang="en-US" sz="800" dirty="0">
                          <a:latin typeface="+mn-ea"/>
                        </a:rPr>
                        <a:t> 표시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6E6A6C-204B-C334-6012-E2A948ABC5F6}"/>
              </a:ext>
            </a:extLst>
          </p:cNvPr>
          <p:cNvSpPr txBox="1"/>
          <p:nvPr/>
        </p:nvSpPr>
        <p:spPr>
          <a:xfrm>
            <a:off x="180343" y="276503"/>
            <a:ext cx="895413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2025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승진 첫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Start,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제대로 이해하면 </a:t>
            </a:r>
            <a:r>
              <a:rPr lang="ko-KR" altLang="en-US" sz="1600" b="1" dirty="0">
                <a:solidFill>
                  <a:srgbClr val="66FF99"/>
                </a:solidFill>
                <a:latin typeface="+mn-ea"/>
              </a:rPr>
              <a:t>학습기간</a:t>
            </a:r>
            <a:r>
              <a:rPr lang="en-US" altLang="ko-KR" sz="1600" b="1" dirty="0">
                <a:solidFill>
                  <a:srgbClr val="66FF99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66FF99"/>
                </a:solidFill>
                <a:latin typeface="+mn-ea"/>
              </a:rPr>
              <a:t>학습양도 </a:t>
            </a:r>
            <a:r>
              <a:rPr lang="en-US" altLang="ko-KR" sz="1600" b="1" dirty="0">
                <a:solidFill>
                  <a:srgbClr val="66FF99"/>
                </a:solidFill>
                <a:latin typeface="+mn-ea"/>
              </a:rPr>
              <a:t>½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 됩니다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수많은 현직 수험생과 합격생들이 </a:t>
            </a:r>
            <a:r>
              <a:rPr lang="en-US" altLang="ko-KR" sz="1600" b="1" u="sng" dirty="0">
                <a:solidFill>
                  <a:srgbClr val="66FF99"/>
                </a:solidFill>
                <a:latin typeface="+mn-ea"/>
              </a:rPr>
              <a:t>“</a:t>
            </a:r>
            <a:r>
              <a:rPr lang="ko-KR" altLang="en-US" sz="1600" b="1" u="sng" dirty="0">
                <a:solidFill>
                  <a:srgbClr val="66FF99"/>
                </a:solidFill>
                <a:latin typeface="+mn-ea"/>
              </a:rPr>
              <a:t>신광은</a:t>
            </a:r>
            <a:r>
              <a:rPr lang="en-US" altLang="ko-KR" sz="1600" b="1" u="sng" dirty="0">
                <a:solidFill>
                  <a:srgbClr val="66FF99"/>
                </a:solidFill>
                <a:latin typeface="+mn-ea"/>
              </a:rPr>
              <a:t>, </a:t>
            </a:r>
            <a:r>
              <a:rPr lang="ko-KR" altLang="en-US" sz="1600" b="1" u="sng" dirty="0">
                <a:solidFill>
                  <a:srgbClr val="66FF99"/>
                </a:solidFill>
                <a:latin typeface="+mn-ea"/>
              </a:rPr>
              <a:t>장정훈</a:t>
            </a:r>
            <a:r>
              <a:rPr lang="en-US" altLang="ko-KR" sz="1600" b="1" u="sng" dirty="0">
                <a:solidFill>
                  <a:srgbClr val="66FF99"/>
                </a:solidFill>
                <a:latin typeface="+mn-ea"/>
              </a:rPr>
              <a:t>, </a:t>
            </a:r>
            <a:r>
              <a:rPr lang="ko-KR" altLang="en-US" sz="1600" b="1" u="sng" dirty="0">
                <a:solidFill>
                  <a:srgbClr val="66FF99"/>
                </a:solidFill>
                <a:latin typeface="+mn-ea"/>
              </a:rPr>
              <a:t>미래인재</a:t>
            </a:r>
            <a:r>
              <a:rPr lang="en-US" altLang="ko-KR" sz="1600" b="1" u="sng" dirty="0">
                <a:solidFill>
                  <a:srgbClr val="66FF99"/>
                </a:solidFill>
                <a:latin typeface="+mn-ea"/>
              </a:rPr>
              <a:t>”</a:t>
            </a:r>
            <a:r>
              <a:rPr lang="ko-KR" altLang="en-US" sz="1600" b="1" u="sng" dirty="0">
                <a:solidFill>
                  <a:srgbClr val="66FF99"/>
                </a:solidFill>
                <a:latin typeface="+mn-ea"/>
              </a:rPr>
              <a:t>를 고집하는 이유</a:t>
            </a:r>
            <a:endParaRPr lang="en-US" altLang="ko-KR" sz="1600" b="1" u="sng" dirty="0">
              <a:solidFill>
                <a:srgbClr val="66FF99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u="sng" dirty="0">
                <a:solidFill>
                  <a:srgbClr val="66FF99"/>
                </a:solidFill>
                <a:latin typeface="+mn-ea"/>
              </a:rPr>
              <a:t>“</a:t>
            </a:r>
            <a:r>
              <a:rPr lang="ko-KR" altLang="en-US" sz="1600" b="1" u="sng" dirty="0">
                <a:solidFill>
                  <a:srgbClr val="66FF99"/>
                </a:solidFill>
                <a:latin typeface="+mn-ea"/>
              </a:rPr>
              <a:t>외계인도 이해시키는 압도적인 </a:t>
            </a:r>
            <a:r>
              <a:rPr lang="ko-KR" altLang="en-US" sz="1600" b="1" u="sng" dirty="0" err="1">
                <a:solidFill>
                  <a:srgbClr val="66FF99"/>
                </a:solidFill>
                <a:latin typeface="+mn-ea"/>
              </a:rPr>
              <a:t>강의력</a:t>
            </a:r>
            <a:r>
              <a:rPr lang="en-US" altLang="ko-KR" sz="1600" b="1" u="sng" dirty="0">
                <a:solidFill>
                  <a:srgbClr val="66FF99"/>
                </a:solidFill>
                <a:latin typeface="+mn-ea"/>
              </a:rPr>
              <a:t>”</a:t>
            </a:r>
            <a:r>
              <a:rPr lang="ko-KR" altLang="en-US" sz="1600" b="1" u="sng" dirty="0">
                <a:solidFill>
                  <a:srgbClr val="66FF99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때문입니다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2025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년 승진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따라만 가면 합격하도록 설계한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교수님별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커리큘럼을 직접 확인하세요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5B0D4A-2B5D-6D7D-883F-F94BFC9B3C87}"/>
              </a:ext>
            </a:extLst>
          </p:cNvPr>
          <p:cNvSpPr/>
          <p:nvPr/>
        </p:nvSpPr>
        <p:spPr>
          <a:xfrm>
            <a:off x="206592" y="1853338"/>
            <a:ext cx="1701044" cy="586991"/>
          </a:xfrm>
          <a:prstGeom prst="rect">
            <a:avLst/>
          </a:prstGeom>
          <a:solidFill>
            <a:srgbClr val="EF4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3C8418-4E22-051B-E7F9-3E97EE9E2B8D}"/>
              </a:ext>
            </a:extLst>
          </p:cNvPr>
          <p:cNvSpPr/>
          <p:nvPr/>
        </p:nvSpPr>
        <p:spPr>
          <a:xfrm>
            <a:off x="1879594" y="1818942"/>
            <a:ext cx="1849530" cy="6213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409F7-6820-9948-EDF7-D71D767FD133}"/>
              </a:ext>
            </a:extLst>
          </p:cNvPr>
          <p:cNvSpPr txBox="1"/>
          <p:nvPr/>
        </p:nvSpPr>
        <p:spPr>
          <a:xfrm>
            <a:off x="-97003" y="1847137"/>
            <a:ext cx="23631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형법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 err="1">
                <a:solidFill>
                  <a:schemeClr val="bg1"/>
                </a:solidFill>
              </a:rPr>
              <a:t>형소법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실무종합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각론</a:t>
            </a:r>
            <a:r>
              <a:rPr lang="en-US" altLang="ko-KR" sz="1100" dirty="0">
                <a:solidFill>
                  <a:schemeClr val="bg1"/>
                </a:solidFill>
              </a:rPr>
              <a:t>_</a:t>
            </a:r>
            <a:r>
              <a:rPr lang="ko-KR" altLang="en-US" sz="1100" dirty="0">
                <a:solidFill>
                  <a:schemeClr val="bg1"/>
                </a:solidFill>
              </a:rPr>
              <a:t>기본이론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신광은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822EB-9660-1408-B9BC-12F6BA1ED423}"/>
              </a:ext>
            </a:extLst>
          </p:cNvPr>
          <p:cNvSpPr txBox="1"/>
          <p:nvPr/>
        </p:nvSpPr>
        <p:spPr>
          <a:xfrm>
            <a:off x="2161697" y="1915931"/>
            <a:ext cx="1167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실무종합 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총론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장정훈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84DE0D-4875-ACDF-A3B4-C481A15453EE}"/>
              </a:ext>
            </a:extLst>
          </p:cNvPr>
          <p:cNvSpPr/>
          <p:nvPr/>
        </p:nvSpPr>
        <p:spPr>
          <a:xfrm>
            <a:off x="198995" y="1835816"/>
            <a:ext cx="8935480" cy="48670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C78EBD-0264-2841-E62B-C5B0EE72909B}"/>
              </a:ext>
            </a:extLst>
          </p:cNvPr>
          <p:cNvSpPr/>
          <p:nvPr/>
        </p:nvSpPr>
        <p:spPr>
          <a:xfrm>
            <a:off x="2444262" y="3016444"/>
            <a:ext cx="6541676" cy="34897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4BF8D-6645-18B0-91EB-9FDC0AA1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369" y="1888605"/>
            <a:ext cx="2406635" cy="2709993"/>
          </a:xfrm>
          <a:prstGeom prst="rect">
            <a:avLst/>
          </a:prstGeom>
        </p:spPr>
      </p:pic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EB66331-E96B-C4DE-D96B-E2B2FFFCD96D}"/>
              </a:ext>
            </a:extLst>
          </p:cNvPr>
          <p:cNvSpPr/>
          <p:nvPr/>
        </p:nvSpPr>
        <p:spPr>
          <a:xfrm rot="5400000">
            <a:off x="5642875" y="4294500"/>
            <a:ext cx="667821" cy="523371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D7F8DD2-AE9B-BCD1-A288-7C8ECA00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368" y="4761338"/>
            <a:ext cx="2406635" cy="147907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F492D9-DB5D-4344-8290-7B579E05AB72}"/>
              </a:ext>
            </a:extLst>
          </p:cNvPr>
          <p:cNvSpPr/>
          <p:nvPr/>
        </p:nvSpPr>
        <p:spPr>
          <a:xfrm>
            <a:off x="3745769" y="1858461"/>
            <a:ext cx="1849530" cy="5734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616F1-4B39-43A8-96E9-FE096F60B5A1}"/>
              </a:ext>
            </a:extLst>
          </p:cNvPr>
          <p:cNvSpPr/>
          <p:nvPr/>
        </p:nvSpPr>
        <p:spPr>
          <a:xfrm>
            <a:off x="5611943" y="1844933"/>
            <a:ext cx="1849530" cy="5869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38B5C8-A981-498C-8F6F-0F17FB4F81DE}"/>
              </a:ext>
            </a:extLst>
          </p:cNvPr>
          <p:cNvSpPr/>
          <p:nvPr/>
        </p:nvSpPr>
        <p:spPr>
          <a:xfrm>
            <a:off x="7478117" y="1858461"/>
            <a:ext cx="1656358" cy="5734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5FDC9A-0924-4583-9DF0-2B728454F547}"/>
              </a:ext>
            </a:extLst>
          </p:cNvPr>
          <p:cNvSpPr txBox="1"/>
          <p:nvPr/>
        </p:nvSpPr>
        <p:spPr>
          <a:xfrm>
            <a:off x="3745768" y="1938886"/>
            <a:ext cx="18469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실무종합 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각론</a:t>
            </a:r>
            <a:r>
              <a:rPr lang="en-US" altLang="ko-KR" sz="1100" dirty="0">
                <a:solidFill>
                  <a:schemeClr val="bg1"/>
                </a:solidFill>
              </a:rPr>
              <a:t>_</a:t>
            </a:r>
            <a:r>
              <a:rPr lang="ko-KR" altLang="en-US" sz="1100" dirty="0">
                <a:solidFill>
                  <a:schemeClr val="bg1"/>
                </a:solidFill>
              </a:rPr>
              <a:t>기출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 err="1">
                <a:solidFill>
                  <a:schemeClr val="bg1"/>
                </a:solidFill>
              </a:rPr>
              <a:t>문풀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이준호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FB6C5B-5907-421F-ACA9-C7882B5AB38B}"/>
              </a:ext>
            </a:extLst>
          </p:cNvPr>
          <p:cNvSpPr txBox="1"/>
          <p:nvPr/>
        </p:nvSpPr>
        <p:spPr>
          <a:xfrm>
            <a:off x="5842936" y="1929571"/>
            <a:ext cx="1364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실무종합 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총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각론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100" b="1" dirty="0" err="1">
                <a:solidFill>
                  <a:schemeClr val="bg1"/>
                </a:solidFill>
              </a:rPr>
              <a:t>정태정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943A51-D751-4F43-8A4B-E1EC35B9EB1F}"/>
              </a:ext>
            </a:extLst>
          </p:cNvPr>
          <p:cNvSpPr txBox="1"/>
          <p:nvPr/>
        </p:nvSpPr>
        <p:spPr>
          <a:xfrm>
            <a:off x="7829632" y="1929571"/>
            <a:ext cx="1117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행정법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주관식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김정일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7F0227-3E8F-4697-B3F3-65616EDB41F0}"/>
              </a:ext>
            </a:extLst>
          </p:cNvPr>
          <p:cNvSpPr txBox="1"/>
          <p:nvPr/>
        </p:nvSpPr>
        <p:spPr>
          <a:xfrm>
            <a:off x="4941477" y="2582825"/>
            <a:ext cx="4044461" cy="307777"/>
          </a:xfrm>
          <a:prstGeom prst="rect">
            <a:avLst/>
          </a:prstGeom>
          <a:solidFill>
            <a:srgbClr val="EF4595"/>
          </a:solidFill>
        </p:spPr>
        <p:txBody>
          <a:bodyPr wrap="square" rtlCol="0">
            <a:spAutoFit/>
          </a:bodyPr>
          <a:lstStyle/>
          <a:p>
            <a:r>
              <a:rPr lang="ko-KR" altLang="en-US" sz="1400" i="1" dirty="0">
                <a:solidFill>
                  <a:schemeClr val="bg1"/>
                </a:solidFill>
              </a:rPr>
              <a:t>커리큘럼 한눈에 확인하기 신광은 교수님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7816654-0175-401E-8222-842BD4E1E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54" y="2616651"/>
            <a:ext cx="510153" cy="257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34ABFA-C483-4D65-8400-DA526FA862C5}"/>
              </a:ext>
            </a:extLst>
          </p:cNvPr>
          <p:cNvSpPr txBox="1"/>
          <p:nvPr/>
        </p:nvSpPr>
        <p:spPr>
          <a:xfrm>
            <a:off x="3249960" y="5286927"/>
            <a:ext cx="52665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</a:rPr>
              <a:t>2025</a:t>
            </a:r>
            <a:r>
              <a:rPr lang="ko-KR" altLang="en-US" i="1" dirty="0">
                <a:solidFill>
                  <a:schemeClr val="bg1"/>
                </a:solidFill>
              </a:rPr>
              <a:t>학년 승진 커리큘럼</a:t>
            </a:r>
            <a:endParaRPr lang="en-US" altLang="ko-KR" i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schemeClr val="bg1"/>
                </a:solidFill>
              </a:rPr>
              <a:t>형법</a:t>
            </a:r>
            <a:r>
              <a:rPr lang="en-US" altLang="ko-KR" i="1" dirty="0">
                <a:solidFill>
                  <a:schemeClr val="bg1"/>
                </a:solidFill>
              </a:rPr>
              <a:t>/</a:t>
            </a:r>
            <a:r>
              <a:rPr lang="ko-KR" altLang="en-US" i="1" dirty="0" err="1">
                <a:solidFill>
                  <a:schemeClr val="bg1"/>
                </a:solidFill>
              </a:rPr>
              <a:t>형소법</a:t>
            </a:r>
            <a:r>
              <a:rPr lang="en-US" altLang="ko-KR" i="1" dirty="0">
                <a:solidFill>
                  <a:schemeClr val="bg1"/>
                </a:solidFill>
              </a:rPr>
              <a:t>/</a:t>
            </a:r>
            <a:r>
              <a:rPr lang="ko-KR" altLang="en-US" i="1" dirty="0">
                <a:solidFill>
                  <a:schemeClr val="bg1"/>
                </a:solidFill>
              </a:rPr>
              <a:t>실무종합</a:t>
            </a:r>
            <a:r>
              <a:rPr lang="en-US" altLang="ko-KR" i="1" dirty="0">
                <a:solidFill>
                  <a:schemeClr val="bg1"/>
                </a:solidFill>
              </a:rPr>
              <a:t>(</a:t>
            </a:r>
            <a:r>
              <a:rPr lang="ko-KR" altLang="en-US" i="1" dirty="0">
                <a:solidFill>
                  <a:schemeClr val="bg1"/>
                </a:solidFill>
              </a:rPr>
              <a:t>각론</a:t>
            </a:r>
            <a:r>
              <a:rPr lang="en-US" altLang="ko-KR" i="1" dirty="0">
                <a:solidFill>
                  <a:schemeClr val="bg1"/>
                </a:solidFill>
              </a:rPr>
              <a:t>_</a:t>
            </a:r>
            <a:r>
              <a:rPr lang="ko-KR" altLang="en-US" i="1" dirty="0">
                <a:solidFill>
                  <a:schemeClr val="bg1"/>
                </a:solidFill>
              </a:rPr>
              <a:t>기본이론</a:t>
            </a:r>
            <a:r>
              <a:rPr lang="en-US" altLang="ko-KR" i="1" dirty="0">
                <a:solidFill>
                  <a:schemeClr val="bg1"/>
                </a:solidFill>
              </a:rPr>
              <a:t>) </a:t>
            </a:r>
            <a:r>
              <a:rPr lang="ko-KR" altLang="en-US" i="1" dirty="0">
                <a:solidFill>
                  <a:schemeClr val="bg1"/>
                </a:solidFill>
              </a:rPr>
              <a:t>신광은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30B132-9736-4F9C-9806-D1FAAB35604B}"/>
              </a:ext>
            </a:extLst>
          </p:cNvPr>
          <p:cNvCxnSpPr/>
          <p:nvPr/>
        </p:nvCxnSpPr>
        <p:spPr>
          <a:xfrm>
            <a:off x="3235571" y="6186070"/>
            <a:ext cx="52665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혼란스러운 사람 단색으로 채워진">
            <a:extLst>
              <a:ext uri="{FF2B5EF4-FFF2-40B4-BE49-F238E27FC236}">
                <a16:creationId xmlns:a16="http://schemas.microsoft.com/office/drawing/2014/main" id="{CF61BC08-559D-491E-9041-811D1858A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008" y="3016444"/>
            <a:ext cx="1962680" cy="3489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7C812-6462-BB42-5EF5-311CB1391B10}"/>
              </a:ext>
            </a:extLst>
          </p:cNvPr>
          <p:cNvSpPr txBox="1"/>
          <p:nvPr/>
        </p:nvSpPr>
        <p:spPr>
          <a:xfrm>
            <a:off x="180691" y="35251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section5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4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BE96DD-BD66-80B7-763D-6185723BAF22}"/>
              </a:ext>
            </a:extLst>
          </p:cNvPr>
          <p:cNvSpPr txBox="1"/>
          <p:nvPr/>
        </p:nvSpPr>
        <p:spPr>
          <a:xfrm>
            <a:off x="83880" y="105693"/>
            <a:ext cx="934659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부담은 </a:t>
            </a:r>
            <a:r>
              <a:rPr lang="en-US" altLang="ko-KR" sz="1400" b="1" dirty="0">
                <a:solidFill>
                  <a:srgbClr val="FF0000"/>
                </a:solidFill>
              </a:rPr>
              <a:t>Down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혜택은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33CC"/>
                </a:solidFill>
              </a:rPr>
              <a:t>Up</a:t>
            </a:r>
            <a:r>
              <a:rPr lang="ko-KR" altLang="en-US" sz="1400" b="1" dirty="0"/>
              <a:t>하여 더 강력해 졌습니다</a:t>
            </a:r>
            <a:r>
              <a:rPr lang="en-US" altLang="ko-KR" sz="14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본인에게 맞는 승진 미래패스를 직접 비교하고 선택하세요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 </a:t>
            </a:r>
            <a:endParaRPr lang="en-US" altLang="ko-KR" sz="1400" b="1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4275A754-5E03-4F73-BE76-5504F5134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803044"/>
              </p:ext>
            </p:extLst>
          </p:nvPr>
        </p:nvGraphicFramePr>
        <p:xfrm>
          <a:off x="83880" y="869567"/>
          <a:ext cx="10367642" cy="5773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531">
                  <a:extLst>
                    <a:ext uri="{9D8B030D-6E8A-4147-A177-3AD203B41FA5}">
                      <a16:colId xmlns:a16="http://schemas.microsoft.com/office/drawing/2014/main" val="3851524961"/>
                    </a:ext>
                  </a:extLst>
                </a:gridCol>
                <a:gridCol w="3882451">
                  <a:extLst>
                    <a:ext uri="{9D8B030D-6E8A-4147-A177-3AD203B41FA5}">
                      <a16:colId xmlns:a16="http://schemas.microsoft.com/office/drawing/2014/main" val="1154025481"/>
                    </a:ext>
                  </a:extLst>
                </a:gridCol>
                <a:gridCol w="2973169">
                  <a:extLst>
                    <a:ext uri="{9D8B030D-6E8A-4147-A177-3AD203B41FA5}">
                      <a16:colId xmlns:a16="http://schemas.microsoft.com/office/drawing/2014/main" val="1372616624"/>
                    </a:ext>
                  </a:extLst>
                </a:gridCol>
                <a:gridCol w="2905491">
                  <a:extLst>
                    <a:ext uri="{9D8B030D-6E8A-4147-A177-3AD203B41FA5}">
                      <a16:colId xmlns:a16="http://schemas.microsoft.com/office/drawing/2014/main" val="3268547867"/>
                    </a:ext>
                  </a:extLst>
                </a:gridCol>
              </a:tblGrid>
              <a:tr h="414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해택</a:t>
                      </a:r>
                      <a:endParaRPr lang="en-US" altLang="ko-KR" sz="1000" b="1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1" dirty="0">
                          <a:solidFill>
                            <a:schemeClr val="bg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승진 미래패스 </a:t>
                      </a:r>
                      <a:r>
                        <a:rPr lang="en-US" altLang="ko-KR" sz="1100" b="1" i="1" dirty="0">
                          <a:solidFill>
                            <a:schemeClr val="bg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Pro  </a:t>
                      </a:r>
                    </a:p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bg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100" b="1" i="1" dirty="0">
                          <a:solidFill>
                            <a:schemeClr val="bg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경사</a:t>
                      </a:r>
                      <a:r>
                        <a:rPr lang="en-US" altLang="ko-KR" sz="1100" b="1" i="1" dirty="0">
                          <a:solidFill>
                            <a:schemeClr val="bg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100" b="1" i="1" dirty="0">
                          <a:solidFill>
                            <a:schemeClr val="bg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경정</a:t>
                      </a:r>
                      <a:r>
                        <a:rPr lang="en-US" altLang="ko-KR" sz="1100" b="1" i="1" dirty="0">
                          <a:solidFill>
                            <a:schemeClr val="bg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100" b="1" i="1" dirty="0">
                          <a:solidFill>
                            <a:schemeClr val="bg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경위</a:t>
                      </a:r>
                      <a:r>
                        <a:rPr lang="en-US" altLang="ko-KR" sz="1100" b="1" i="1" dirty="0">
                          <a:solidFill>
                            <a:schemeClr val="bg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100" b="1" i="1" dirty="0">
                        <a:solidFill>
                          <a:schemeClr val="bg1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승진 미래패스 </a:t>
                      </a:r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SE-1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경사</a:t>
                      </a:r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경정</a:t>
                      </a:r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경위</a:t>
                      </a:r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승진 미래패스 </a:t>
                      </a:r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SE-2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경사</a:t>
                      </a:r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경정</a:t>
                      </a:r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경위</a:t>
                      </a:r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710974"/>
                  </a:ext>
                </a:extLst>
              </a:tr>
              <a:tr h="1273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교수진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</a:t>
                      </a:r>
                      <a:endParaRPr lang="en-US" altLang="ko-KR" sz="10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형법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형소법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: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신광은 교수님</a:t>
                      </a:r>
                      <a:endParaRPr lang="en-US" altLang="ko-KR" sz="10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실무종합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: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장정훈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총론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)/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신광은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각론 기본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)/</a:t>
                      </a:r>
                      <a:b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</a:b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              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이준호 교수님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각론 기출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문풀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실무종합 총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각론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: 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정태정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교수님</a:t>
                      </a:r>
                      <a:endParaRPr lang="en-US" altLang="ko-KR" sz="10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형법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형소법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: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신광은 교수님</a:t>
                      </a:r>
                      <a:endParaRPr lang="en-US" altLang="ko-KR" sz="10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실무종합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: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장정훈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총론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)/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신광은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각론 기본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)/</a:t>
                      </a:r>
                      <a:b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</a:b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               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이준호 교수님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각론 기출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문풀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형법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형소법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: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신광은 교수님</a:t>
                      </a:r>
                      <a:endParaRPr lang="en-US" altLang="ko-KR" sz="10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실무종합 총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각론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: 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정태정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교수님</a:t>
                      </a:r>
                      <a:endParaRPr lang="en-US" altLang="ko-KR" sz="10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017629"/>
                  </a:ext>
                </a:extLst>
              </a:tr>
              <a:tr h="424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수강</a:t>
                      </a:r>
                      <a:endParaRPr lang="en-US" altLang="ko-KR" sz="1000" b="1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기간</a:t>
                      </a:r>
                      <a:endParaRPr lang="en-US" altLang="ko-KR" sz="1000" b="1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25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년 승진 시험 까지 전 교수진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전 강좌 무제한 수강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25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년 시험일까지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96010"/>
                  </a:ext>
                </a:extLst>
              </a:tr>
              <a:tr h="479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포인트</a:t>
                      </a:r>
                      <a:endParaRPr lang="en-US" altLang="ko-KR" sz="1000" b="1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형법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형소법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실무종합 모든 기본서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교재 구매 가능한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15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만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포인트 제공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    교재 구매 가능한 포인트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만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포인트 제공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67925"/>
                  </a:ext>
                </a:extLst>
              </a:tr>
              <a:tr h="127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전용</a:t>
                      </a:r>
                      <a:endParaRPr lang="en-US" altLang="ko-KR" sz="1000" b="1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혜택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</a:t>
                      </a:r>
                      <a:r>
                        <a:rPr lang="ko-KR" altLang="en-US" sz="1000" b="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네친구</a:t>
                      </a:r>
                      <a:r>
                        <a:rPr lang="ko-KR" altLang="en-US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b="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형소법</a:t>
                      </a:r>
                      <a:r>
                        <a:rPr lang="en-US" altLang="ko-KR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수사</a:t>
                      </a:r>
                      <a:r>
                        <a:rPr lang="en-US" altLang="ko-KR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증거</a:t>
                      </a:r>
                      <a:r>
                        <a:rPr lang="en-US" altLang="ko-KR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 </a:t>
                      </a:r>
                      <a:r>
                        <a:rPr lang="ko-KR" altLang="en-US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선착순 </a:t>
                      </a:r>
                      <a:r>
                        <a:rPr lang="en-US" altLang="ko-KR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200</a:t>
                      </a:r>
                      <a:r>
                        <a:rPr lang="ko-KR" altLang="en-US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명 무료 제공 </a:t>
                      </a:r>
                      <a:endParaRPr lang="en-US" altLang="ko-KR" sz="1000" b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</a:t>
                      </a:r>
                      <a:r>
                        <a:rPr lang="ko-KR" altLang="en-US" sz="1000" b="0" u="none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승격 </a:t>
                      </a:r>
                      <a:r>
                        <a:rPr lang="ko-KR" altLang="en-US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모의고사 </a:t>
                      </a:r>
                      <a:r>
                        <a:rPr lang="en-US" altLang="ko-KR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(10</a:t>
                      </a:r>
                      <a:r>
                        <a:rPr lang="ko-KR" altLang="en-US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회분</a:t>
                      </a:r>
                      <a:r>
                        <a:rPr lang="en-US" altLang="ko-KR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 </a:t>
                      </a:r>
                      <a:r>
                        <a:rPr lang="ko-KR" altLang="en-US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제공 </a:t>
                      </a:r>
                      <a:r>
                        <a:rPr lang="en-US" altLang="ko-KR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[PDF </a:t>
                      </a:r>
                      <a:r>
                        <a:rPr lang="ko-KR" altLang="en-US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제공</a:t>
                      </a:r>
                      <a:r>
                        <a:rPr lang="en-US" altLang="ko-KR" sz="1000" b="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]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It`s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Rear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승격 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빅매치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현장 모의고사 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응시권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제공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최대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두문자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숫자 특강 등 승진 전용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회독 강화 컨텐츠 제공</a:t>
                      </a:r>
                      <a:endParaRPr lang="en-US" altLang="ko-KR" sz="10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 오프라인 무료 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수강권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공판 강의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증정</a:t>
                      </a:r>
                      <a:endParaRPr lang="en-US" altLang="ko-KR" sz="10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X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32094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Plus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   누적 조회수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4,715,300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 신광은 교수님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일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제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장정훈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정태정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교수님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일 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제 컨텐츠까지</a:t>
                      </a:r>
                      <a:r>
                        <a:rPr lang="en-US" altLang="ko-KR" sz="10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!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01218"/>
                  </a:ext>
                </a:extLst>
              </a:tr>
              <a:tr h="86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상품</a:t>
                      </a:r>
                      <a:endParaRPr lang="en-US" altLang="ko-KR" sz="1000" b="1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b="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b="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b="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b="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b="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b="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b="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9507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45D06BA-73F1-352A-260F-DEBCCF8CB290}"/>
              </a:ext>
            </a:extLst>
          </p:cNvPr>
          <p:cNvSpPr/>
          <p:nvPr/>
        </p:nvSpPr>
        <p:spPr>
          <a:xfrm>
            <a:off x="673979" y="905600"/>
            <a:ext cx="3891635" cy="5741203"/>
          </a:xfrm>
          <a:prstGeom prst="rect">
            <a:avLst/>
          </a:prstGeom>
          <a:noFill/>
          <a:ln w="571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154DC7-9586-DF08-61E6-4EBA2E7153B2}"/>
              </a:ext>
            </a:extLst>
          </p:cNvPr>
          <p:cNvSpPr txBox="1"/>
          <p:nvPr/>
        </p:nvSpPr>
        <p:spPr>
          <a:xfrm>
            <a:off x="5882054" y="6643418"/>
            <a:ext cx="45694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최종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혜택가는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패스 구매 시 제공되는 교재 구매 포인트를 포함한 이벤트 금액을 의미합니다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EE2F01-A33F-DD8B-77E7-ED468F4E0BD2}"/>
              </a:ext>
            </a:extLst>
          </p:cNvPr>
          <p:cNvGrpSpPr/>
          <p:nvPr/>
        </p:nvGrpSpPr>
        <p:grpSpPr>
          <a:xfrm>
            <a:off x="4501787" y="5374546"/>
            <a:ext cx="2132240" cy="1160991"/>
            <a:chOff x="4368225" y="5170277"/>
            <a:chExt cx="2132240" cy="116099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9C0F16-02AD-1070-2DB4-4BC232FFE226}"/>
                </a:ext>
              </a:extLst>
            </p:cNvPr>
            <p:cNvGrpSpPr/>
            <p:nvPr/>
          </p:nvGrpSpPr>
          <p:grpSpPr>
            <a:xfrm>
              <a:off x="4483270" y="5508999"/>
              <a:ext cx="2017195" cy="307777"/>
              <a:chOff x="1681862" y="5609578"/>
              <a:chExt cx="2017195" cy="30777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5627722-C9F4-EDA4-0B0D-92940181F2C0}"/>
                  </a:ext>
                </a:extLst>
              </p:cNvPr>
              <p:cNvSpPr/>
              <p:nvPr/>
            </p:nvSpPr>
            <p:spPr>
              <a:xfrm>
                <a:off x="1681862" y="5671742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2061F4-1A00-87D0-A72B-BE8685F17199}"/>
                  </a:ext>
                </a:extLst>
              </p:cNvPr>
              <p:cNvSpPr txBox="1"/>
              <p:nvPr/>
            </p:nvSpPr>
            <p:spPr>
              <a:xfrm>
                <a:off x="1965486" y="5609578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신규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64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7079666-F13F-3184-EA8A-AFC4FC9C6FD6}"/>
                </a:ext>
              </a:extLst>
            </p:cNvPr>
            <p:cNvGrpSpPr/>
            <p:nvPr/>
          </p:nvGrpSpPr>
          <p:grpSpPr>
            <a:xfrm>
              <a:off x="4485651" y="5762435"/>
              <a:ext cx="1887655" cy="307777"/>
              <a:chOff x="9712723" y="3896720"/>
              <a:chExt cx="1887655" cy="30777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9FCB1D1-9D23-8B59-E879-581CAD650D39}"/>
                  </a:ext>
                </a:extLst>
              </p:cNvPr>
              <p:cNvSpPr/>
              <p:nvPr/>
            </p:nvSpPr>
            <p:spPr>
              <a:xfrm>
                <a:off x="9712723" y="3958884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32EF41-529D-328B-5510-FDED76B7927A}"/>
                  </a:ext>
                </a:extLst>
              </p:cNvPr>
              <p:cNvSpPr txBox="1"/>
              <p:nvPr/>
            </p:nvSpPr>
            <p:spPr>
              <a:xfrm>
                <a:off x="9866807" y="3896720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재구매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59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325FEC0-A524-A512-1A4A-A4E0FC45A93D}"/>
                </a:ext>
              </a:extLst>
            </p:cNvPr>
            <p:cNvGrpSpPr/>
            <p:nvPr/>
          </p:nvGrpSpPr>
          <p:grpSpPr>
            <a:xfrm>
              <a:off x="4485453" y="6023491"/>
              <a:ext cx="1971475" cy="307777"/>
              <a:chOff x="9720546" y="4308159"/>
              <a:chExt cx="1971475" cy="30777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22592BB-22CC-30CE-8580-60897CD9ACA6}"/>
                  </a:ext>
                </a:extLst>
              </p:cNvPr>
              <p:cNvSpPr/>
              <p:nvPr/>
            </p:nvSpPr>
            <p:spPr>
              <a:xfrm>
                <a:off x="9720546" y="4370323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2AD2CD-FFC6-D8B1-4272-6C93C73E136F}"/>
                  </a:ext>
                </a:extLst>
              </p:cNvPr>
              <p:cNvSpPr txBox="1"/>
              <p:nvPr/>
            </p:nvSpPr>
            <p:spPr>
              <a:xfrm>
                <a:off x="9958450" y="4308159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환승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59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67F42D7-D61D-3FCB-5932-39CBCB64DB3E}"/>
                </a:ext>
              </a:extLst>
            </p:cNvPr>
            <p:cNvGrpSpPr/>
            <p:nvPr/>
          </p:nvGrpSpPr>
          <p:grpSpPr>
            <a:xfrm>
              <a:off x="4368225" y="5170277"/>
              <a:ext cx="1680049" cy="378745"/>
              <a:chOff x="1612537" y="5293716"/>
              <a:chExt cx="1680049" cy="37874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2D3DB2-F041-E030-DA1A-552E68AB0FF4}"/>
                  </a:ext>
                </a:extLst>
              </p:cNvPr>
              <p:cNvSpPr txBox="1"/>
              <p:nvPr/>
            </p:nvSpPr>
            <p:spPr>
              <a:xfrm>
                <a:off x="2002522" y="5293716"/>
                <a:ext cx="1290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890,000</a:t>
                </a:r>
                <a:r>
                  <a:rPr kumimoji="1" lang="ko-KR" altLang="en-US" sz="16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</a:t>
                </a: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6D9DDB97-D49D-7143-B994-7A821CCCA93D}"/>
                  </a:ext>
                </a:extLst>
              </p:cNvPr>
              <p:cNvGrpSpPr/>
              <p:nvPr/>
            </p:nvGrpSpPr>
            <p:grpSpPr>
              <a:xfrm>
                <a:off x="2129435" y="5462446"/>
                <a:ext cx="1146595" cy="210015"/>
                <a:chOff x="9874630" y="5965943"/>
                <a:chExt cx="1146595" cy="210015"/>
              </a:xfrm>
            </p:grpSpPr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D5F833A0-9385-30BE-3EE0-CC104BE6F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74630" y="5969365"/>
                  <a:ext cx="11465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0729002E-32B1-0C40-8B5A-49BF6EF5D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06489" y="5965943"/>
                  <a:ext cx="100039" cy="2100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6A910F-00E5-147B-4566-9EF953B64A69}"/>
                  </a:ext>
                </a:extLst>
              </p:cNvPr>
              <p:cNvSpPr txBox="1"/>
              <p:nvPr/>
            </p:nvSpPr>
            <p:spPr>
              <a:xfrm>
                <a:off x="1612537" y="53193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정가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457A1F-A701-699D-1AFB-FDA4AE716C6A}"/>
              </a:ext>
            </a:extLst>
          </p:cNvPr>
          <p:cNvGrpSpPr/>
          <p:nvPr/>
        </p:nvGrpSpPr>
        <p:grpSpPr>
          <a:xfrm>
            <a:off x="7539356" y="5362884"/>
            <a:ext cx="2132240" cy="1160991"/>
            <a:chOff x="6922187" y="5170277"/>
            <a:chExt cx="2132240" cy="116099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B15970-A9A9-41CE-C007-DC6238AED246}"/>
                </a:ext>
              </a:extLst>
            </p:cNvPr>
            <p:cNvGrpSpPr/>
            <p:nvPr/>
          </p:nvGrpSpPr>
          <p:grpSpPr>
            <a:xfrm>
              <a:off x="7037232" y="5508999"/>
              <a:ext cx="2017195" cy="307777"/>
              <a:chOff x="1681862" y="5609578"/>
              <a:chExt cx="2017195" cy="30777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B89DDAA-0BFD-8D59-9C7E-5E58689A89AD}"/>
                  </a:ext>
                </a:extLst>
              </p:cNvPr>
              <p:cNvSpPr/>
              <p:nvPr/>
            </p:nvSpPr>
            <p:spPr>
              <a:xfrm>
                <a:off x="1681862" y="5671742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794380-E500-6130-7A55-20E3D9B74A19}"/>
                  </a:ext>
                </a:extLst>
              </p:cNvPr>
              <p:cNvSpPr txBox="1"/>
              <p:nvPr/>
            </p:nvSpPr>
            <p:spPr>
              <a:xfrm>
                <a:off x="1965486" y="5609578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신규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64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961826-20DB-E90C-D2F7-F1931BD92CD7}"/>
                </a:ext>
              </a:extLst>
            </p:cNvPr>
            <p:cNvGrpSpPr/>
            <p:nvPr/>
          </p:nvGrpSpPr>
          <p:grpSpPr>
            <a:xfrm>
              <a:off x="7039613" y="5762435"/>
              <a:ext cx="1887655" cy="307777"/>
              <a:chOff x="9712723" y="3896720"/>
              <a:chExt cx="1887655" cy="307777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03310F2-806F-2D0E-F693-FD12B522B1EC}"/>
                  </a:ext>
                </a:extLst>
              </p:cNvPr>
              <p:cNvSpPr/>
              <p:nvPr/>
            </p:nvSpPr>
            <p:spPr>
              <a:xfrm>
                <a:off x="9712723" y="3958884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DCFC79-2D01-5317-DD1F-FED7114A4AEB}"/>
                  </a:ext>
                </a:extLst>
              </p:cNvPr>
              <p:cNvSpPr txBox="1"/>
              <p:nvPr/>
            </p:nvSpPr>
            <p:spPr>
              <a:xfrm>
                <a:off x="9866807" y="3896720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재구매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59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245C9F9-566A-14F4-990C-A096B22A2395}"/>
                </a:ext>
              </a:extLst>
            </p:cNvPr>
            <p:cNvGrpSpPr/>
            <p:nvPr/>
          </p:nvGrpSpPr>
          <p:grpSpPr>
            <a:xfrm>
              <a:off x="7039415" y="6023491"/>
              <a:ext cx="1971475" cy="307777"/>
              <a:chOff x="9720546" y="4308159"/>
              <a:chExt cx="1971475" cy="30777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FA4B44E-EFA6-236C-D371-155C82344C18}"/>
                  </a:ext>
                </a:extLst>
              </p:cNvPr>
              <p:cNvSpPr/>
              <p:nvPr/>
            </p:nvSpPr>
            <p:spPr>
              <a:xfrm>
                <a:off x="9720546" y="4370323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D5B7A8-A634-5A8F-9195-5D4895FFCA3C}"/>
                  </a:ext>
                </a:extLst>
              </p:cNvPr>
              <p:cNvSpPr txBox="1"/>
              <p:nvPr/>
            </p:nvSpPr>
            <p:spPr>
              <a:xfrm>
                <a:off x="9958450" y="4308159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환승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59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B4B9707-846B-D9BC-152C-81EC145EEB48}"/>
                </a:ext>
              </a:extLst>
            </p:cNvPr>
            <p:cNvGrpSpPr/>
            <p:nvPr/>
          </p:nvGrpSpPr>
          <p:grpSpPr>
            <a:xfrm>
              <a:off x="6922187" y="5170277"/>
              <a:ext cx="1680049" cy="378745"/>
              <a:chOff x="1612537" y="5293716"/>
              <a:chExt cx="1680049" cy="37874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8D837E-5010-E55B-4C64-0865E746CC72}"/>
                  </a:ext>
                </a:extLst>
              </p:cNvPr>
              <p:cNvSpPr txBox="1"/>
              <p:nvPr/>
            </p:nvSpPr>
            <p:spPr>
              <a:xfrm>
                <a:off x="2002522" y="5293716"/>
                <a:ext cx="1290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890,000</a:t>
                </a:r>
                <a:r>
                  <a:rPr kumimoji="1" lang="ko-KR" altLang="en-US" sz="16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</a:t>
                </a: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5285AD6-C676-A506-C450-AB00B90368CD}"/>
                  </a:ext>
                </a:extLst>
              </p:cNvPr>
              <p:cNvGrpSpPr/>
              <p:nvPr/>
            </p:nvGrpSpPr>
            <p:grpSpPr>
              <a:xfrm>
                <a:off x="2129435" y="5462446"/>
                <a:ext cx="1146595" cy="210015"/>
                <a:chOff x="9874630" y="5965943"/>
                <a:chExt cx="1146595" cy="210015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18BB42AE-26DA-87A8-532E-BCD34949FB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74630" y="5969365"/>
                  <a:ext cx="11465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61304DA1-DE5B-50BA-7D78-2932BACFEB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06489" y="5965943"/>
                  <a:ext cx="100039" cy="2100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C901661-0916-3A85-3195-D6D19A792F79}"/>
                  </a:ext>
                </a:extLst>
              </p:cNvPr>
              <p:cNvSpPr txBox="1"/>
              <p:nvPr/>
            </p:nvSpPr>
            <p:spPr>
              <a:xfrm>
                <a:off x="1612537" y="53193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정가</a:t>
                </a: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9ED1E81-B4AD-F16D-5D24-AACBA363D879}"/>
              </a:ext>
            </a:extLst>
          </p:cNvPr>
          <p:cNvGrpSpPr/>
          <p:nvPr/>
        </p:nvGrpSpPr>
        <p:grpSpPr>
          <a:xfrm>
            <a:off x="735590" y="5393206"/>
            <a:ext cx="3202242" cy="1160991"/>
            <a:chOff x="1414417" y="5141316"/>
            <a:chExt cx="2132240" cy="116099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11E19C4-DBC7-482B-3C65-31E1C0DF2761}"/>
                </a:ext>
              </a:extLst>
            </p:cNvPr>
            <p:cNvGrpSpPr/>
            <p:nvPr/>
          </p:nvGrpSpPr>
          <p:grpSpPr>
            <a:xfrm>
              <a:off x="1529462" y="5480038"/>
              <a:ext cx="2017195" cy="307777"/>
              <a:chOff x="1681862" y="5609578"/>
              <a:chExt cx="2017195" cy="30777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99AB42E-26E0-DD00-1CE2-F4FF5536A88F}"/>
                  </a:ext>
                </a:extLst>
              </p:cNvPr>
              <p:cNvSpPr/>
              <p:nvPr/>
            </p:nvSpPr>
            <p:spPr>
              <a:xfrm>
                <a:off x="1681862" y="5671742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AF452D-E55E-028B-49F6-0428144C6843}"/>
                  </a:ext>
                </a:extLst>
              </p:cNvPr>
              <p:cNvSpPr txBox="1"/>
              <p:nvPr/>
            </p:nvSpPr>
            <p:spPr>
              <a:xfrm>
                <a:off x="1965486" y="5609578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신규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69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E6039EA-B82E-8C24-3B44-AF3376C23504}"/>
                </a:ext>
              </a:extLst>
            </p:cNvPr>
            <p:cNvGrpSpPr/>
            <p:nvPr/>
          </p:nvGrpSpPr>
          <p:grpSpPr>
            <a:xfrm>
              <a:off x="1531843" y="5733474"/>
              <a:ext cx="1887655" cy="307777"/>
              <a:chOff x="9712723" y="3896720"/>
              <a:chExt cx="1887655" cy="307777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A359D61-7140-E68F-E550-5A96B6AFA38F}"/>
                  </a:ext>
                </a:extLst>
              </p:cNvPr>
              <p:cNvSpPr/>
              <p:nvPr/>
            </p:nvSpPr>
            <p:spPr>
              <a:xfrm>
                <a:off x="9712723" y="3958884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2ECEC8-F02C-0D49-0F66-D343A071B5A4}"/>
                  </a:ext>
                </a:extLst>
              </p:cNvPr>
              <p:cNvSpPr txBox="1"/>
              <p:nvPr/>
            </p:nvSpPr>
            <p:spPr>
              <a:xfrm>
                <a:off x="9866807" y="3896720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재구매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64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8BEF276-DE08-488D-AD19-0C5EBB369AA9}"/>
                </a:ext>
              </a:extLst>
            </p:cNvPr>
            <p:cNvGrpSpPr/>
            <p:nvPr/>
          </p:nvGrpSpPr>
          <p:grpSpPr>
            <a:xfrm>
              <a:off x="1531645" y="5994530"/>
              <a:ext cx="1971475" cy="307777"/>
              <a:chOff x="9720546" y="4308159"/>
              <a:chExt cx="1971475" cy="30777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5A2684-1152-E424-81FB-47EA14DDF571}"/>
                  </a:ext>
                </a:extLst>
              </p:cNvPr>
              <p:cNvSpPr/>
              <p:nvPr/>
            </p:nvSpPr>
            <p:spPr>
              <a:xfrm>
                <a:off x="9720546" y="4370323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004613-5D72-75A3-829A-64CA915BB79F}"/>
                  </a:ext>
                </a:extLst>
              </p:cNvPr>
              <p:cNvSpPr txBox="1"/>
              <p:nvPr/>
            </p:nvSpPr>
            <p:spPr>
              <a:xfrm>
                <a:off x="9958450" y="4308159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환승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64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1607E2F-083E-2951-88BF-1BD9D0FC0C92}"/>
                </a:ext>
              </a:extLst>
            </p:cNvPr>
            <p:cNvGrpSpPr/>
            <p:nvPr/>
          </p:nvGrpSpPr>
          <p:grpSpPr>
            <a:xfrm>
              <a:off x="1414417" y="5141316"/>
              <a:ext cx="1680049" cy="378745"/>
              <a:chOff x="1612537" y="5293716"/>
              <a:chExt cx="1680049" cy="37874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1653C-40E3-B23C-5CBC-6B4F02B4AE0B}"/>
                  </a:ext>
                </a:extLst>
              </p:cNvPr>
              <p:cNvSpPr txBox="1"/>
              <p:nvPr/>
            </p:nvSpPr>
            <p:spPr>
              <a:xfrm>
                <a:off x="2002522" y="5293716"/>
                <a:ext cx="1290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990,000</a:t>
                </a:r>
                <a:r>
                  <a:rPr kumimoji="1" lang="ko-KR" altLang="en-US" sz="16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BA4E804-4BB2-78B7-3531-79F304C0F846}"/>
                  </a:ext>
                </a:extLst>
              </p:cNvPr>
              <p:cNvGrpSpPr/>
              <p:nvPr/>
            </p:nvGrpSpPr>
            <p:grpSpPr>
              <a:xfrm>
                <a:off x="2129435" y="5462446"/>
                <a:ext cx="1146595" cy="210015"/>
                <a:chOff x="9874630" y="5965943"/>
                <a:chExt cx="1146595" cy="210015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79F9B10-3831-AD9C-D821-5812D0BB1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74630" y="5969365"/>
                  <a:ext cx="11465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51238175-CCA6-8E28-D569-DC483F3D0B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06489" y="5965943"/>
                  <a:ext cx="100039" cy="2100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6919F3-F987-B379-C5C2-96F9B9B6DD72}"/>
                  </a:ext>
                </a:extLst>
              </p:cNvPr>
              <p:cNvSpPr txBox="1"/>
              <p:nvPr/>
            </p:nvSpPr>
            <p:spPr>
              <a:xfrm>
                <a:off x="1612537" y="53193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정가</a:t>
                </a: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BA9B50-A1DF-42AB-A651-6F4E2239AB0E}"/>
              </a:ext>
            </a:extLst>
          </p:cNvPr>
          <p:cNvSpPr/>
          <p:nvPr/>
        </p:nvSpPr>
        <p:spPr>
          <a:xfrm>
            <a:off x="745116" y="3963245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655E86-2065-4975-BDEA-2FEAAFB3D6A7}"/>
              </a:ext>
            </a:extLst>
          </p:cNvPr>
          <p:cNvSpPr/>
          <p:nvPr/>
        </p:nvSpPr>
        <p:spPr>
          <a:xfrm>
            <a:off x="745115" y="4215179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23A240D-8DF8-45AD-87D8-5620DA86E963}"/>
              </a:ext>
            </a:extLst>
          </p:cNvPr>
          <p:cNvSpPr/>
          <p:nvPr/>
        </p:nvSpPr>
        <p:spPr>
          <a:xfrm>
            <a:off x="744384" y="4999753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65E7DC-0BB9-4827-A696-CF09E9E23DE3}"/>
              </a:ext>
            </a:extLst>
          </p:cNvPr>
          <p:cNvSpPr/>
          <p:nvPr/>
        </p:nvSpPr>
        <p:spPr>
          <a:xfrm>
            <a:off x="748148" y="4458527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CA56160-46E2-4066-A094-67BDFF89A580}"/>
              </a:ext>
            </a:extLst>
          </p:cNvPr>
          <p:cNvSpPr/>
          <p:nvPr/>
        </p:nvSpPr>
        <p:spPr>
          <a:xfrm>
            <a:off x="745114" y="4669856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C7299B5-70B7-4252-B9A2-B38BF808DFAC}"/>
              </a:ext>
            </a:extLst>
          </p:cNvPr>
          <p:cNvSpPr/>
          <p:nvPr/>
        </p:nvSpPr>
        <p:spPr>
          <a:xfrm>
            <a:off x="797321" y="1576959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48EE43-A754-4F9A-B784-5645CC67FD1E}"/>
              </a:ext>
            </a:extLst>
          </p:cNvPr>
          <p:cNvSpPr/>
          <p:nvPr/>
        </p:nvSpPr>
        <p:spPr>
          <a:xfrm>
            <a:off x="797320" y="1828893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A49F552-B336-4557-A110-EB94840BE2F5}"/>
              </a:ext>
            </a:extLst>
          </p:cNvPr>
          <p:cNvSpPr/>
          <p:nvPr/>
        </p:nvSpPr>
        <p:spPr>
          <a:xfrm>
            <a:off x="795950" y="2236652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68B16A-CB7C-4E35-98D5-EC45BF9BBF95}"/>
              </a:ext>
            </a:extLst>
          </p:cNvPr>
          <p:cNvSpPr/>
          <p:nvPr/>
        </p:nvSpPr>
        <p:spPr>
          <a:xfrm>
            <a:off x="4706290" y="1669574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3FB6E80-E66B-493E-A105-BFC2334F95EF}"/>
              </a:ext>
            </a:extLst>
          </p:cNvPr>
          <p:cNvSpPr/>
          <p:nvPr/>
        </p:nvSpPr>
        <p:spPr>
          <a:xfrm>
            <a:off x="4706289" y="1930300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26B32C6-5D97-4B9C-B3B4-8FF244DC3BE6}"/>
              </a:ext>
            </a:extLst>
          </p:cNvPr>
          <p:cNvSpPr/>
          <p:nvPr/>
        </p:nvSpPr>
        <p:spPr>
          <a:xfrm>
            <a:off x="7633066" y="1656086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D2E42CD-9A05-4B2C-9389-314D14234EC5}"/>
              </a:ext>
            </a:extLst>
          </p:cNvPr>
          <p:cNvSpPr/>
          <p:nvPr/>
        </p:nvSpPr>
        <p:spPr>
          <a:xfrm>
            <a:off x="7633065" y="1908020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20" name="별: 꼭짓점 12개 19">
            <a:extLst>
              <a:ext uri="{FF2B5EF4-FFF2-40B4-BE49-F238E27FC236}">
                <a16:creationId xmlns:a16="http://schemas.microsoft.com/office/drawing/2014/main" id="{11E241A0-45D5-4F0A-B875-9EF5B2B17C1E}"/>
              </a:ext>
            </a:extLst>
          </p:cNvPr>
          <p:cNvSpPr/>
          <p:nvPr/>
        </p:nvSpPr>
        <p:spPr>
          <a:xfrm>
            <a:off x="3822877" y="5061736"/>
            <a:ext cx="772306" cy="784566"/>
          </a:xfrm>
          <a:prstGeom prst="star12">
            <a:avLst/>
          </a:prstGeom>
          <a:solidFill>
            <a:srgbClr val="66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0C77BC-0BD6-48C9-9564-7442CD3E39D9}"/>
              </a:ext>
            </a:extLst>
          </p:cNvPr>
          <p:cNvSpPr txBox="1"/>
          <p:nvPr/>
        </p:nvSpPr>
        <p:spPr>
          <a:xfrm>
            <a:off x="3700324" y="5342820"/>
            <a:ext cx="1003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오픈 기념</a:t>
            </a:r>
            <a:endParaRPr lang="en-US" altLang="ko-KR" sz="600" dirty="0"/>
          </a:p>
          <a:p>
            <a:pPr algn="ctr"/>
            <a:r>
              <a:rPr lang="ko-KR" altLang="en-US" sz="600" dirty="0"/>
              <a:t>할인 이벤트</a:t>
            </a:r>
          </a:p>
        </p:txBody>
      </p:sp>
      <p:sp>
        <p:nvSpPr>
          <p:cNvPr id="91" name="별: 꼭짓점 12개 90">
            <a:extLst>
              <a:ext uri="{FF2B5EF4-FFF2-40B4-BE49-F238E27FC236}">
                <a16:creationId xmlns:a16="http://schemas.microsoft.com/office/drawing/2014/main" id="{74FBA131-D83B-4BDD-9D0D-92A2D71CB9D4}"/>
              </a:ext>
            </a:extLst>
          </p:cNvPr>
          <p:cNvSpPr/>
          <p:nvPr/>
        </p:nvSpPr>
        <p:spPr>
          <a:xfrm>
            <a:off x="6786335" y="5074370"/>
            <a:ext cx="772306" cy="784566"/>
          </a:xfrm>
          <a:prstGeom prst="star12">
            <a:avLst/>
          </a:prstGeom>
          <a:solidFill>
            <a:srgbClr val="66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5E76DD-7CD7-4835-89C3-85EB6AFF5A6C}"/>
              </a:ext>
            </a:extLst>
          </p:cNvPr>
          <p:cNvSpPr txBox="1"/>
          <p:nvPr/>
        </p:nvSpPr>
        <p:spPr>
          <a:xfrm>
            <a:off x="6665388" y="5338992"/>
            <a:ext cx="1003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오픈 기념</a:t>
            </a:r>
            <a:endParaRPr lang="en-US" altLang="ko-KR" sz="600" dirty="0"/>
          </a:p>
          <a:p>
            <a:pPr algn="ctr"/>
            <a:r>
              <a:rPr lang="ko-KR" altLang="en-US" sz="600" dirty="0"/>
              <a:t>할인 이벤트</a:t>
            </a:r>
          </a:p>
        </p:txBody>
      </p:sp>
      <p:sp>
        <p:nvSpPr>
          <p:cNvPr id="93" name="별: 꼭짓점 12개 92">
            <a:extLst>
              <a:ext uri="{FF2B5EF4-FFF2-40B4-BE49-F238E27FC236}">
                <a16:creationId xmlns:a16="http://schemas.microsoft.com/office/drawing/2014/main" id="{0AC06472-CEF2-417A-ACF2-0296883BF1FC}"/>
              </a:ext>
            </a:extLst>
          </p:cNvPr>
          <p:cNvSpPr/>
          <p:nvPr/>
        </p:nvSpPr>
        <p:spPr>
          <a:xfrm>
            <a:off x="9862235" y="5041225"/>
            <a:ext cx="772306" cy="784566"/>
          </a:xfrm>
          <a:prstGeom prst="star12">
            <a:avLst/>
          </a:prstGeom>
          <a:solidFill>
            <a:srgbClr val="66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0C87326-432C-4F2F-94A8-323FDB1851A2}"/>
              </a:ext>
            </a:extLst>
          </p:cNvPr>
          <p:cNvSpPr txBox="1"/>
          <p:nvPr/>
        </p:nvSpPr>
        <p:spPr>
          <a:xfrm>
            <a:off x="9739682" y="5322309"/>
            <a:ext cx="1003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오픈 기념</a:t>
            </a:r>
            <a:endParaRPr lang="en-US" altLang="ko-KR" sz="600" dirty="0"/>
          </a:p>
          <a:p>
            <a:pPr algn="ctr"/>
            <a:r>
              <a:rPr lang="ko-KR" altLang="en-US" sz="600" dirty="0"/>
              <a:t>할인 이벤트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D539BD-A5CB-4F59-952F-844A33A5492C}"/>
              </a:ext>
            </a:extLst>
          </p:cNvPr>
          <p:cNvSpPr/>
          <p:nvPr/>
        </p:nvSpPr>
        <p:spPr>
          <a:xfrm>
            <a:off x="2668209" y="5813518"/>
            <a:ext cx="1310060" cy="203688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/>
              <a:t>신규할인 </a:t>
            </a:r>
            <a:r>
              <a:rPr lang="en-US" altLang="ko-KR" sz="800" b="1" i="1" dirty="0"/>
              <a:t>15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EB9F26-7F5C-4403-AE71-336D698E487D}"/>
              </a:ext>
            </a:extLst>
          </p:cNvPr>
          <p:cNvSpPr/>
          <p:nvPr/>
        </p:nvSpPr>
        <p:spPr>
          <a:xfrm>
            <a:off x="2669077" y="6069025"/>
            <a:ext cx="1322930" cy="229214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/>
              <a:t>재구매할인 </a:t>
            </a:r>
            <a:r>
              <a:rPr lang="en-US" altLang="ko-KR" sz="800" b="1" i="1" dirty="0"/>
              <a:t>20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54A19B-0ED7-4B95-B84A-E7B068ABB492}"/>
              </a:ext>
            </a:extLst>
          </p:cNvPr>
          <p:cNvSpPr/>
          <p:nvPr/>
        </p:nvSpPr>
        <p:spPr>
          <a:xfrm>
            <a:off x="2669945" y="6324531"/>
            <a:ext cx="1308324" cy="211005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 err="1"/>
              <a:t>환승할인</a:t>
            </a:r>
            <a:r>
              <a:rPr lang="ko-KR" altLang="en-US" sz="800" b="1" i="1" dirty="0"/>
              <a:t> </a:t>
            </a:r>
            <a:r>
              <a:rPr lang="en-US" altLang="ko-KR" sz="800" b="1" i="1" dirty="0"/>
              <a:t>20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8695C57-B8ED-4D27-9554-929F490DB3BB}"/>
              </a:ext>
            </a:extLst>
          </p:cNvPr>
          <p:cNvSpPr/>
          <p:nvPr/>
        </p:nvSpPr>
        <p:spPr>
          <a:xfrm>
            <a:off x="6107442" y="5766080"/>
            <a:ext cx="1222985" cy="188055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/>
              <a:t>신규할인 </a:t>
            </a:r>
            <a:r>
              <a:rPr lang="en-US" altLang="ko-KR" sz="800" b="1" i="1" dirty="0"/>
              <a:t>15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BBD8470-5EF1-449B-83BA-303E6A20D907}"/>
              </a:ext>
            </a:extLst>
          </p:cNvPr>
          <p:cNvSpPr/>
          <p:nvPr/>
        </p:nvSpPr>
        <p:spPr>
          <a:xfrm>
            <a:off x="9183673" y="5766080"/>
            <a:ext cx="1222985" cy="188055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/>
              <a:t>신규할인 </a:t>
            </a:r>
            <a:r>
              <a:rPr lang="en-US" altLang="ko-KR" sz="800" b="1" i="1" dirty="0"/>
              <a:t>15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FE95881-D402-4941-8C43-B63F8E27729B}"/>
              </a:ext>
            </a:extLst>
          </p:cNvPr>
          <p:cNvSpPr/>
          <p:nvPr/>
        </p:nvSpPr>
        <p:spPr>
          <a:xfrm>
            <a:off x="682767" y="3285037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5F2F88C-9EE7-4467-8456-A28D7F5EFBE0}"/>
              </a:ext>
            </a:extLst>
          </p:cNvPr>
          <p:cNvSpPr/>
          <p:nvPr/>
        </p:nvSpPr>
        <p:spPr>
          <a:xfrm>
            <a:off x="4719123" y="3296462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853CD39-E152-4B7D-B7B0-93F4FCA5AF6E}"/>
              </a:ext>
            </a:extLst>
          </p:cNvPr>
          <p:cNvSpPr/>
          <p:nvPr/>
        </p:nvSpPr>
        <p:spPr>
          <a:xfrm>
            <a:off x="745114" y="3717434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FBD1E30C-6968-4957-9B8A-F03AE9D2B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458">
            <a:off x="3761408" y="3452934"/>
            <a:ext cx="576506" cy="530404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BBF513E-EBA2-46F8-8B39-DBC5F59D793D}"/>
              </a:ext>
            </a:extLst>
          </p:cNvPr>
          <p:cNvSpPr/>
          <p:nvPr/>
        </p:nvSpPr>
        <p:spPr>
          <a:xfrm>
            <a:off x="6082848" y="6018975"/>
            <a:ext cx="1322930" cy="229214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/>
              <a:t>재구매할인 </a:t>
            </a:r>
            <a:r>
              <a:rPr lang="en-US" altLang="ko-KR" sz="800" b="1" i="1" dirty="0"/>
              <a:t>20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9C1226-4B37-400B-812C-7D1C07DE9F8F}"/>
              </a:ext>
            </a:extLst>
          </p:cNvPr>
          <p:cNvSpPr/>
          <p:nvPr/>
        </p:nvSpPr>
        <p:spPr>
          <a:xfrm>
            <a:off x="6083716" y="6274481"/>
            <a:ext cx="1308324" cy="211005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 err="1"/>
              <a:t>환승할인</a:t>
            </a:r>
            <a:r>
              <a:rPr lang="ko-KR" altLang="en-US" sz="800" b="1" i="1" dirty="0"/>
              <a:t> </a:t>
            </a:r>
            <a:r>
              <a:rPr lang="en-US" altLang="ko-KR" sz="800" b="1" i="1" dirty="0"/>
              <a:t>20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6F3F6C0-0335-4729-96BB-8B23B7FAE628}"/>
              </a:ext>
            </a:extLst>
          </p:cNvPr>
          <p:cNvSpPr/>
          <p:nvPr/>
        </p:nvSpPr>
        <p:spPr>
          <a:xfrm>
            <a:off x="9182805" y="6037374"/>
            <a:ext cx="1322930" cy="229214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/>
              <a:t>재구매할인 </a:t>
            </a:r>
            <a:r>
              <a:rPr lang="en-US" altLang="ko-KR" sz="800" b="1" i="1" dirty="0"/>
              <a:t>20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E0F46A9-8252-4617-B0B5-3106E24B6C62}"/>
              </a:ext>
            </a:extLst>
          </p:cNvPr>
          <p:cNvSpPr/>
          <p:nvPr/>
        </p:nvSpPr>
        <p:spPr>
          <a:xfrm>
            <a:off x="9183673" y="6292880"/>
            <a:ext cx="1308324" cy="211005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 err="1"/>
              <a:t>환승할인</a:t>
            </a:r>
            <a:r>
              <a:rPr lang="ko-KR" altLang="en-US" sz="800" b="1" i="1" dirty="0"/>
              <a:t> </a:t>
            </a:r>
            <a:r>
              <a:rPr lang="en-US" altLang="ko-KR" sz="800" b="1" i="1" dirty="0"/>
              <a:t>20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B94B4-75C4-F186-3C6E-7683FEB0FDB9}"/>
              </a:ext>
            </a:extLst>
          </p:cNvPr>
          <p:cNvSpPr txBox="1"/>
          <p:nvPr/>
        </p:nvSpPr>
        <p:spPr>
          <a:xfrm>
            <a:off x="157623" y="9501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55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EBCC924-6409-7833-A1F3-1BAF1D69FA93}"/>
              </a:ext>
            </a:extLst>
          </p:cNvPr>
          <p:cNvSpPr/>
          <p:nvPr/>
        </p:nvSpPr>
        <p:spPr>
          <a:xfrm>
            <a:off x="2482234" y="3168598"/>
            <a:ext cx="182183" cy="18364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DD211-0CD5-FA66-3DBA-D5263AAED217}"/>
              </a:ext>
            </a:extLst>
          </p:cNvPr>
          <p:cNvSpPr txBox="1"/>
          <p:nvPr/>
        </p:nvSpPr>
        <p:spPr>
          <a:xfrm>
            <a:off x="2664417" y="3121924"/>
            <a:ext cx="4392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패스 구매관련 유의사항을 모두 확인하였고 이에 동의합니다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D1902A-FEB2-780F-3F2A-A2E7FB6E57A0}"/>
              </a:ext>
            </a:extLst>
          </p:cNvPr>
          <p:cNvSpPr txBox="1"/>
          <p:nvPr/>
        </p:nvSpPr>
        <p:spPr>
          <a:xfrm>
            <a:off x="328934" y="4120625"/>
            <a:ext cx="895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재구매</a:t>
            </a:r>
            <a:r>
              <a:rPr lang="en-US" altLang="ko-KR" b="1" dirty="0"/>
              <a:t>/</a:t>
            </a:r>
            <a:r>
              <a:rPr lang="ko-KR" altLang="en-US" b="1" dirty="0"/>
              <a:t>환승 인증하고</a:t>
            </a:r>
            <a:r>
              <a:rPr lang="en-US" altLang="ko-KR" b="1" dirty="0"/>
              <a:t> </a:t>
            </a:r>
            <a:r>
              <a:rPr lang="ko-KR" altLang="en-US" b="1" dirty="0"/>
              <a:t>최대 혜택가로 구매하세요</a:t>
            </a:r>
            <a:endParaRPr lang="en-US" altLang="ko-KR" b="1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CED0228-5B43-E060-A7DC-53954D2233E4}"/>
              </a:ext>
            </a:extLst>
          </p:cNvPr>
          <p:cNvGrpSpPr/>
          <p:nvPr/>
        </p:nvGrpSpPr>
        <p:grpSpPr>
          <a:xfrm>
            <a:off x="1814503" y="6116878"/>
            <a:ext cx="2886188" cy="1338005"/>
            <a:chOff x="1749990" y="3275723"/>
            <a:chExt cx="2886188" cy="1338005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6DF6B23-D084-14C8-C138-1245EF056F7E}"/>
                </a:ext>
              </a:extLst>
            </p:cNvPr>
            <p:cNvGrpSpPr/>
            <p:nvPr/>
          </p:nvGrpSpPr>
          <p:grpSpPr>
            <a:xfrm>
              <a:off x="1749990" y="3275723"/>
              <a:ext cx="2886188" cy="1338005"/>
              <a:chOff x="4843537" y="4792565"/>
              <a:chExt cx="3505689" cy="1625200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735C3E1-C3EF-751A-4856-B68754523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58" t="3928" b="3856"/>
              <a:stretch/>
            </p:blipFill>
            <p:spPr>
              <a:xfrm>
                <a:off x="4843537" y="4792565"/>
                <a:ext cx="3505689" cy="1625200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AD10268-5B8E-683E-265E-3C72FE016DEB}"/>
                  </a:ext>
                </a:extLst>
              </p:cNvPr>
              <p:cNvSpPr txBox="1"/>
              <p:nvPr/>
            </p:nvSpPr>
            <p:spPr>
              <a:xfrm>
                <a:off x="4970556" y="4915570"/>
                <a:ext cx="1267717" cy="307776"/>
              </a:xfrm>
              <a:prstGeom prst="rect">
                <a:avLst/>
              </a:prstGeom>
              <a:solidFill>
                <a:srgbClr val="FEF2E6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ko-KR" altLang="en-US" sz="1400" b="1" dirty="0">
                  <a:solidFill>
                    <a:srgbClr val="FF5353"/>
                  </a:solidFill>
                </a:endParaRP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C0A3026-B294-918D-8CC8-47B0FD39F1CB}"/>
                </a:ext>
              </a:extLst>
            </p:cNvPr>
            <p:cNvSpPr/>
            <p:nvPr/>
          </p:nvSpPr>
          <p:spPr>
            <a:xfrm>
              <a:off x="1913935" y="3648010"/>
              <a:ext cx="965860" cy="251189"/>
            </a:xfrm>
            <a:prstGeom prst="rect">
              <a:avLst/>
            </a:prstGeom>
            <a:solidFill>
              <a:srgbClr val="FEF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858160E-8C45-25B6-4AA0-4F2617022344}"/>
                </a:ext>
              </a:extLst>
            </p:cNvPr>
            <p:cNvSpPr/>
            <p:nvPr/>
          </p:nvSpPr>
          <p:spPr>
            <a:xfrm>
              <a:off x="2040646" y="3883278"/>
              <a:ext cx="450581" cy="404543"/>
            </a:xfrm>
            <a:prstGeom prst="rect">
              <a:avLst/>
            </a:prstGeom>
            <a:solidFill>
              <a:srgbClr val="FEF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D828A72-EF2E-2332-5098-44AAE4BB4AE2}"/>
                </a:ext>
              </a:extLst>
            </p:cNvPr>
            <p:cNvSpPr txBox="1"/>
            <p:nvPr/>
          </p:nvSpPr>
          <p:spPr>
            <a:xfrm>
              <a:off x="2246794" y="3632136"/>
              <a:ext cx="723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rgbClr val="AE47E0"/>
                  </a:solidFill>
                </a:rPr>
                <a:t>재구매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6B9BAF6-6028-E138-8253-9D4B6B250577}"/>
                </a:ext>
              </a:extLst>
            </p:cNvPr>
            <p:cNvSpPr txBox="1"/>
            <p:nvPr/>
          </p:nvSpPr>
          <p:spPr>
            <a:xfrm>
              <a:off x="2094796" y="3840051"/>
              <a:ext cx="540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rgbClr val="AE47E0"/>
                  </a:solidFill>
                </a:rPr>
                <a:t>20</a:t>
              </a:r>
              <a:endParaRPr lang="ko-KR" altLang="en-US" sz="2400" b="1" dirty="0">
                <a:solidFill>
                  <a:srgbClr val="AE47E0"/>
                </a:solidFill>
              </a:endParaRPr>
            </a:p>
          </p:txBody>
        </p:sp>
      </p:grpSp>
      <p:sp>
        <p:nvSpPr>
          <p:cNvPr id="87" name="모서리가 둥근 직사각형 54">
            <a:extLst>
              <a:ext uri="{FF2B5EF4-FFF2-40B4-BE49-F238E27FC236}">
                <a16:creationId xmlns:a16="http://schemas.microsoft.com/office/drawing/2014/main" id="{6D58F15C-C45C-9169-3416-4EEEA6576385}"/>
              </a:ext>
            </a:extLst>
          </p:cNvPr>
          <p:cNvSpPr/>
          <p:nvPr/>
        </p:nvSpPr>
        <p:spPr>
          <a:xfrm>
            <a:off x="3257597" y="3603280"/>
            <a:ext cx="3079100" cy="433568"/>
          </a:xfrm>
          <a:prstGeom prst="roundRect">
            <a:avLst>
              <a:gd name="adj" fmla="val 50000"/>
            </a:avLst>
          </a:prstGeom>
          <a:solidFill>
            <a:srgbClr val="101348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D74C9E5-CC7E-B4B6-42F1-028422A2578C}"/>
              </a:ext>
            </a:extLst>
          </p:cNvPr>
          <p:cNvSpPr txBox="1"/>
          <p:nvPr/>
        </p:nvSpPr>
        <p:spPr>
          <a:xfrm>
            <a:off x="3979464" y="3640516"/>
            <a:ext cx="172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n-ea"/>
              </a:rPr>
              <a:t>수강 신청하기 </a:t>
            </a:r>
            <a:r>
              <a:rPr lang="en-US" altLang="ko-KR" b="1" spc="-150" dirty="0">
                <a:solidFill>
                  <a:schemeClr val="bg1"/>
                </a:solidFill>
                <a:latin typeface="+mn-ea"/>
              </a:rPr>
              <a:t>&gt;</a:t>
            </a:r>
            <a:endParaRPr lang="ko-KR" altLang="en-US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25" name="모서리가 둥근 직사각형 54">
            <a:extLst>
              <a:ext uri="{FF2B5EF4-FFF2-40B4-BE49-F238E27FC236}">
                <a16:creationId xmlns:a16="http://schemas.microsoft.com/office/drawing/2014/main" id="{7E6935F9-8377-470D-24E7-F9DCDE0E962A}"/>
              </a:ext>
            </a:extLst>
          </p:cNvPr>
          <p:cNvSpPr/>
          <p:nvPr/>
        </p:nvSpPr>
        <p:spPr>
          <a:xfrm>
            <a:off x="5158593" y="4995337"/>
            <a:ext cx="2577669" cy="433568"/>
          </a:xfrm>
          <a:prstGeom prst="roundRect">
            <a:avLst>
              <a:gd name="adj" fmla="val 50000"/>
            </a:avLst>
          </a:prstGeom>
          <a:solidFill>
            <a:srgbClr val="101348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27" name="모서리가 둥근 직사각형 54">
            <a:extLst>
              <a:ext uri="{FF2B5EF4-FFF2-40B4-BE49-F238E27FC236}">
                <a16:creationId xmlns:a16="http://schemas.microsoft.com/office/drawing/2014/main" id="{3369C784-853C-D3D8-BA66-A9B04AB70F13}"/>
              </a:ext>
            </a:extLst>
          </p:cNvPr>
          <p:cNvSpPr/>
          <p:nvPr/>
        </p:nvSpPr>
        <p:spPr>
          <a:xfrm>
            <a:off x="5159829" y="6537175"/>
            <a:ext cx="2577669" cy="433568"/>
          </a:xfrm>
          <a:prstGeom prst="roundRect">
            <a:avLst>
              <a:gd name="adj" fmla="val 50000"/>
            </a:avLst>
          </a:prstGeom>
          <a:solidFill>
            <a:srgbClr val="101348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64EDD46-3EFF-4806-3A4A-03F7240F1109}"/>
              </a:ext>
            </a:extLst>
          </p:cNvPr>
          <p:cNvSpPr txBox="1"/>
          <p:nvPr/>
        </p:nvSpPr>
        <p:spPr>
          <a:xfrm>
            <a:off x="5249822" y="5038869"/>
            <a:ext cx="2395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타학원</a:t>
            </a:r>
            <a:r>
              <a:rPr lang="ko-KR" altLang="en-US" sz="1600" b="1" dirty="0">
                <a:solidFill>
                  <a:schemeClr val="bg1"/>
                </a:solidFill>
              </a:rPr>
              <a:t> 환승 인증하기 </a:t>
            </a:r>
            <a:r>
              <a:rPr lang="en-US" altLang="ko-KR" sz="1600" b="1" dirty="0">
                <a:solidFill>
                  <a:schemeClr val="bg1"/>
                </a:solidFill>
              </a:rPr>
              <a:t>&gt;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4A4064-BAB7-EEED-EEDF-EAE3FF3E9430}"/>
              </a:ext>
            </a:extLst>
          </p:cNvPr>
          <p:cNvSpPr txBox="1"/>
          <p:nvPr/>
        </p:nvSpPr>
        <p:spPr>
          <a:xfrm>
            <a:off x="5563850" y="6577986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재구매 인증하기 </a:t>
            </a:r>
            <a:r>
              <a:rPr lang="en-US" altLang="ko-KR" sz="1600" b="1" dirty="0">
                <a:solidFill>
                  <a:schemeClr val="bg1"/>
                </a:solidFill>
              </a:rPr>
              <a:t>&gt;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C9AF65-3753-4AA4-94D9-0447DFC24AF8}"/>
              </a:ext>
            </a:extLst>
          </p:cNvPr>
          <p:cNvGrpSpPr/>
          <p:nvPr/>
        </p:nvGrpSpPr>
        <p:grpSpPr>
          <a:xfrm>
            <a:off x="1796916" y="4556217"/>
            <a:ext cx="2886188" cy="1338005"/>
            <a:chOff x="1749990" y="3275723"/>
            <a:chExt cx="2886188" cy="133800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5EE5E19-D064-46CF-9D52-467648BA75E7}"/>
                </a:ext>
              </a:extLst>
            </p:cNvPr>
            <p:cNvGrpSpPr/>
            <p:nvPr/>
          </p:nvGrpSpPr>
          <p:grpSpPr>
            <a:xfrm>
              <a:off x="1749990" y="3275723"/>
              <a:ext cx="2886188" cy="1338005"/>
              <a:chOff x="4843537" y="4792565"/>
              <a:chExt cx="3505689" cy="1625200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D5936B4-1D39-4522-B6D0-C10101D624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58" t="3928" b="3856"/>
              <a:stretch/>
            </p:blipFill>
            <p:spPr>
              <a:xfrm>
                <a:off x="4843537" y="4792565"/>
                <a:ext cx="3505689" cy="16252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4E1958-2EC2-460E-A748-F7F6A03D53BA}"/>
                  </a:ext>
                </a:extLst>
              </p:cNvPr>
              <p:cNvSpPr txBox="1"/>
              <p:nvPr/>
            </p:nvSpPr>
            <p:spPr>
              <a:xfrm>
                <a:off x="4970556" y="4915570"/>
                <a:ext cx="1267717" cy="307776"/>
              </a:xfrm>
              <a:prstGeom prst="rect">
                <a:avLst/>
              </a:prstGeom>
              <a:solidFill>
                <a:srgbClr val="FEF2E6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ko-KR" altLang="en-US" sz="1400" b="1" dirty="0">
                  <a:solidFill>
                    <a:srgbClr val="FF5353"/>
                  </a:solidFill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B87916D-9C0F-4250-8B84-27BDED91123A}"/>
                </a:ext>
              </a:extLst>
            </p:cNvPr>
            <p:cNvSpPr/>
            <p:nvPr/>
          </p:nvSpPr>
          <p:spPr>
            <a:xfrm>
              <a:off x="1913935" y="3648010"/>
              <a:ext cx="965860" cy="251189"/>
            </a:xfrm>
            <a:prstGeom prst="rect">
              <a:avLst/>
            </a:prstGeom>
            <a:solidFill>
              <a:srgbClr val="FEF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7A7E10C-BEBB-49E7-B1F2-E51C5EEE7D09}"/>
                </a:ext>
              </a:extLst>
            </p:cNvPr>
            <p:cNvSpPr/>
            <p:nvPr/>
          </p:nvSpPr>
          <p:spPr>
            <a:xfrm>
              <a:off x="2040646" y="3883278"/>
              <a:ext cx="450581" cy="404543"/>
            </a:xfrm>
            <a:prstGeom prst="rect">
              <a:avLst/>
            </a:prstGeom>
            <a:solidFill>
              <a:srgbClr val="FEF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B19CB5-EC3A-458B-B8C8-7643177373B8}"/>
                </a:ext>
              </a:extLst>
            </p:cNvPr>
            <p:cNvSpPr txBox="1"/>
            <p:nvPr/>
          </p:nvSpPr>
          <p:spPr>
            <a:xfrm>
              <a:off x="2246794" y="3632136"/>
              <a:ext cx="723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b="1" dirty="0" err="1">
                  <a:solidFill>
                    <a:srgbClr val="FF0000"/>
                  </a:solidFill>
                </a:rPr>
                <a:t>타학원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C7F482D-812F-4536-975D-323E914D4A51}"/>
                </a:ext>
              </a:extLst>
            </p:cNvPr>
            <p:cNvSpPr txBox="1"/>
            <p:nvPr/>
          </p:nvSpPr>
          <p:spPr>
            <a:xfrm>
              <a:off x="2094796" y="3840051"/>
              <a:ext cx="540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rgbClr val="AE47E0"/>
                  </a:solidFill>
                </a:rPr>
                <a:t>20</a:t>
              </a:r>
              <a:endParaRPr lang="ko-KR" altLang="en-US" sz="2400" b="1" dirty="0">
                <a:solidFill>
                  <a:srgbClr val="AE47E0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651489-8957-4279-8446-A4FDCAC5AE8A}"/>
              </a:ext>
            </a:extLst>
          </p:cNvPr>
          <p:cNvSpPr/>
          <p:nvPr/>
        </p:nvSpPr>
        <p:spPr>
          <a:xfrm>
            <a:off x="241011" y="175845"/>
            <a:ext cx="9931689" cy="239866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F84803E-38A4-4EAD-B022-68EEE6CE0925}"/>
              </a:ext>
            </a:extLst>
          </p:cNvPr>
          <p:cNvSpPr/>
          <p:nvPr/>
        </p:nvSpPr>
        <p:spPr>
          <a:xfrm>
            <a:off x="4265469" y="-224447"/>
            <a:ext cx="835270" cy="81768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E911EC19-46F5-4CAB-A42D-6900656F727B}"/>
              </a:ext>
            </a:extLst>
          </p:cNvPr>
          <p:cNvSpPr/>
          <p:nvPr/>
        </p:nvSpPr>
        <p:spPr>
          <a:xfrm>
            <a:off x="4398998" y="-158505"/>
            <a:ext cx="568212" cy="685800"/>
          </a:xfrm>
          <a:prstGeom prst="mathPlus">
            <a:avLst/>
          </a:prstGeom>
          <a:solidFill>
            <a:srgbClr val="AE47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33BC58-5EC6-4643-AB24-E323A83D0FED}"/>
              </a:ext>
            </a:extLst>
          </p:cNvPr>
          <p:cNvSpPr txBox="1"/>
          <p:nvPr/>
        </p:nvSpPr>
        <p:spPr>
          <a:xfrm>
            <a:off x="241010" y="601169"/>
            <a:ext cx="87007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800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승진 미래패스 </a:t>
            </a:r>
            <a:r>
              <a:rPr lang="en-US" altLang="ko-KR" sz="1800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 </a:t>
            </a:r>
            <a:r>
              <a:rPr lang="en-US" altLang="ko-KR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Max (</a:t>
            </a:r>
            <a:r>
              <a:rPr lang="ko-KR" altLang="en-US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경감</a:t>
            </a:r>
            <a:r>
              <a:rPr lang="en-US" altLang="ko-KR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pPr algn="ctr" latinLnBrk="1"/>
            <a:r>
              <a:rPr lang="en-US" altLang="ko-KR" sz="1200" b="1" i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200" b="1" i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승진 미래패스 </a:t>
            </a:r>
            <a:r>
              <a:rPr lang="en-US" altLang="ko-KR" sz="1200" b="1" i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 </a:t>
            </a:r>
            <a:r>
              <a:rPr lang="ko-KR" altLang="en-US" sz="1200" b="1" i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모든 혜택 포함 </a:t>
            </a:r>
            <a:r>
              <a:rPr lang="en-US" altLang="ko-KR" sz="1200" b="1" i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510DFFC-C997-4A2E-B99E-3E2892B9F8DB}"/>
              </a:ext>
            </a:extLst>
          </p:cNvPr>
          <p:cNvSpPr/>
          <p:nvPr/>
        </p:nvSpPr>
        <p:spPr>
          <a:xfrm>
            <a:off x="330742" y="1353524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13E25-2510-4A15-B6B0-1A7DB514ADD1}"/>
              </a:ext>
            </a:extLst>
          </p:cNvPr>
          <p:cNvSpPr txBox="1"/>
          <p:nvPr/>
        </p:nvSpPr>
        <p:spPr>
          <a:xfrm>
            <a:off x="512075" y="1259297"/>
            <a:ext cx="1244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형법</a:t>
            </a:r>
            <a:r>
              <a:rPr lang="en-US" altLang="ko-KR" sz="1000" dirty="0"/>
              <a:t>(</a:t>
            </a:r>
            <a:r>
              <a:rPr lang="ko-KR" altLang="en-US" sz="1000" dirty="0"/>
              <a:t>신광은 교수님</a:t>
            </a:r>
            <a:r>
              <a:rPr lang="en-US" altLang="ko-KR" sz="1000" dirty="0"/>
              <a:t>) / </a:t>
            </a:r>
            <a:r>
              <a:rPr lang="ko-KR" altLang="en-US" sz="1000" dirty="0"/>
              <a:t>실무종합</a:t>
            </a:r>
            <a:r>
              <a:rPr lang="en-US" altLang="ko-KR" sz="1000" dirty="0"/>
              <a:t>(</a:t>
            </a:r>
            <a:r>
              <a:rPr lang="ko-KR" altLang="en-US" sz="1000" dirty="0"/>
              <a:t>총론</a:t>
            </a:r>
            <a:r>
              <a:rPr lang="en-US" altLang="ko-KR" sz="1000" dirty="0"/>
              <a:t>:</a:t>
            </a:r>
            <a:r>
              <a:rPr lang="ko-KR" altLang="en-US" sz="1000" dirty="0"/>
              <a:t>장정훈 교수님</a:t>
            </a:r>
            <a:r>
              <a:rPr lang="en-US" altLang="ko-KR" sz="1000" dirty="0"/>
              <a:t>,</a:t>
            </a:r>
            <a:r>
              <a:rPr lang="ko-KR" altLang="en-US" sz="1000" dirty="0"/>
              <a:t>각론 기본</a:t>
            </a:r>
            <a:r>
              <a:rPr lang="en-US" altLang="ko-KR" sz="1000" dirty="0"/>
              <a:t>:</a:t>
            </a:r>
            <a:r>
              <a:rPr lang="ko-KR" altLang="en-US" sz="1000" dirty="0"/>
              <a:t>신광은 교수님</a:t>
            </a:r>
            <a:r>
              <a:rPr lang="en-US" altLang="ko-KR" sz="1000" dirty="0"/>
              <a:t>,</a:t>
            </a:r>
            <a:r>
              <a:rPr lang="ko-KR" altLang="en-US" sz="1000" dirty="0"/>
              <a:t>각론 기출</a:t>
            </a:r>
            <a:r>
              <a:rPr lang="en-US" altLang="ko-KR" sz="1000" dirty="0"/>
              <a:t>+</a:t>
            </a:r>
            <a:r>
              <a:rPr lang="ko-KR" altLang="en-US" sz="1000" dirty="0" err="1"/>
              <a:t>문풀</a:t>
            </a:r>
            <a:r>
              <a:rPr lang="en-US" altLang="ko-KR" sz="1000" dirty="0"/>
              <a:t>:</a:t>
            </a:r>
            <a:r>
              <a:rPr lang="ko-KR" altLang="en-US" sz="1000" dirty="0"/>
              <a:t>이준호 교수님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실무종합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정태정</a:t>
            </a:r>
            <a:r>
              <a:rPr lang="ko-KR" altLang="en-US" sz="1000" dirty="0"/>
              <a:t> 교수님</a:t>
            </a:r>
            <a:r>
              <a:rPr lang="en-US" altLang="ko-KR" sz="1000" dirty="0"/>
              <a:t>) </a:t>
            </a:r>
            <a:r>
              <a:rPr lang="ko-KR" altLang="en-US" sz="1000" dirty="0"/>
              <a:t>전 강좌 무제한 수강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B432BB3-FEAC-4D3E-B147-79832DB69083}"/>
              </a:ext>
            </a:extLst>
          </p:cNvPr>
          <p:cNvSpPr/>
          <p:nvPr/>
        </p:nvSpPr>
        <p:spPr>
          <a:xfrm>
            <a:off x="328933" y="1941800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D2406-CD9A-4D90-9809-6533AD645121}"/>
              </a:ext>
            </a:extLst>
          </p:cNvPr>
          <p:cNvSpPr txBox="1"/>
          <p:nvPr/>
        </p:nvSpPr>
        <p:spPr>
          <a:xfrm>
            <a:off x="510266" y="1929272"/>
            <a:ext cx="12449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행정법</a:t>
            </a:r>
            <a:r>
              <a:rPr lang="en-US" altLang="ko-KR" sz="1000" dirty="0"/>
              <a:t>(</a:t>
            </a:r>
            <a:r>
              <a:rPr lang="ko-KR" altLang="en-US" sz="1000" dirty="0"/>
              <a:t>주관식</a:t>
            </a:r>
            <a:r>
              <a:rPr lang="en-US" altLang="ko-KR" sz="1000" dirty="0"/>
              <a:t>) </a:t>
            </a:r>
            <a:r>
              <a:rPr lang="ko-KR" altLang="en-US" sz="1000" dirty="0"/>
              <a:t>김정일 교수님 전 강좌 </a:t>
            </a:r>
            <a:r>
              <a:rPr lang="en-US" altLang="ko-KR" sz="1000" dirty="0"/>
              <a:t>(</a:t>
            </a:r>
            <a:r>
              <a:rPr lang="ko-KR" altLang="en-US" sz="1000" dirty="0"/>
              <a:t>입문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기본단문</a:t>
            </a:r>
            <a:r>
              <a:rPr lang="en-US" altLang="ko-KR" sz="1000" dirty="0"/>
              <a:t>-</a:t>
            </a:r>
            <a:r>
              <a:rPr lang="ko-KR" altLang="en-US" sz="1000" dirty="0"/>
              <a:t>사례</a:t>
            </a:r>
            <a:r>
              <a:rPr lang="en-US" altLang="ko-KR" sz="1000" dirty="0"/>
              <a:t>-</a:t>
            </a:r>
            <a:r>
              <a:rPr lang="ko-KR" altLang="en-US" sz="1000" dirty="0"/>
              <a:t>모의고사</a:t>
            </a:r>
            <a:r>
              <a:rPr lang="en-US" altLang="ko-KR" sz="1000" dirty="0"/>
              <a:t>-</a:t>
            </a:r>
            <a:r>
              <a:rPr lang="ko-KR" altLang="en-US" sz="1000" dirty="0"/>
              <a:t>파이널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무제힌</a:t>
            </a:r>
            <a:r>
              <a:rPr lang="ko-KR" altLang="en-US" sz="1000" dirty="0"/>
              <a:t> 수강 </a:t>
            </a:r>
          </a:p>
        </p:txBody>
      </p:sp>
      <p:sp>
        <p:nvSpPr>
          <p:cNvPr id="41" name="별: 꼭짓점 12개 40">
            <a:extLst>
              <a:ext uri="{FF2B5EF4-FFF2-40B4-BE49-F238E27FC236}">
                <a16:creationId xmlns:a16="http://schemas.microsoft.com/office/drawing/2014/main" id="{9DC5C57F-8EB9-47D0-8EFB-C6CD9AAF928B}"/>
              </a:ext>
            </a:extLst>
          </p:cNvPr>
          <p:cNvSpPr/>
          <p:nvPr/>
        </p:nvSpPr>
        <p:spPr>
          <a:xfrm>
            <a:off x="7889992" y="289424"/>
            <a:ext cx="772306" cy="784566"/>
          </a:xfrm>
          <a:prstGeom prst="star12">
            <a:avLst/>
          </a:prstGeom>
          <a:solidFill>
            <a:srgbClr val="66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AFF236-E4DC-4937-B32D-6C063B8B0238}"/>
              </a:ext>
            </a:extLst>
          </p:cNvPr>
          <p:cNvSpPr txBox="1"/>
          <p:nvPr/>
        </p:nvSpPr>
        <p:spPr>
          <a:xfrm>
            <a:off x="7767439" y="570508"/>
            <a:ext cx="1003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오픈 기념</a:t>
            </a:r>
            <a:endParaRPr lang="en-US" altLang="ko-KR" sz="600" dirty="0"/>
          </a:p>
          <a:p>
            <a:pPr algn="ctr"/>
            <a:r>
              <a:rPr lang="ko-KR" altLang="en-US" sz="600" dirty="0"/>
              <a:t>할인 이벤트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9A791F2-9836-498E-9255-4066B16E22D5}"/>
              </a:ext>
            </a:extLst>
          </p:cNvPr>
          <p:cNvGrpSpPr/>
          <p:nvPr/>
        </p:nvGrpSpPr>
        <p:grpSpPr>
          <a:xfrm>
            <a:off x="6819867" y="1014502"/>
            <a:ext cx="3202242" cy="1160991"/>
            <a:chOff x="1414417" y="5141316"/>
            <a:chExt cx="2132240" cy="116099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F05FFA5-2DAF-4D75-B6B8-B099CB8756CD}"/>
                </a:ext>
              </a:extLst>
            </p:cNvPr>
            <p:cNvGrpSpPr/>
            <p:nvPr/>
          </p:nvGrpSpPr>
          <p:grpSpPr>
            <a:xfrm>
              <a:off x="1529462" y="5480038"/>
              <a:ext cx="2017195" cy="307777"/>
              <a:chOff x="1681862" y="5609578"/>
              <a:chExt cx="2017195" cy="30777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6500BC2-91F6-4568-9A97-694DD032D2C2}"/>
                  </a:ext>
                </a:extLst>
              </p:cNvPr>
              <p:cNvSpPr/>
              <p:nvPr/>
            </p:nvSpPr>
            <p:spPr>
              <a:xfrm>
                <a:off x="1681862" y="5671742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62C2F3-5A54-43B7-B4F7-3CE484A54B85}"/>
                  </a:ext>
                </a:extLst>
              </p:cNvPr>
              <p:cNvSpPr txBox="1"/>
              <p:nvPr/>
            </p:nvSpPr>
            <p:spPr>
              <a:xfrm>
                <a:off x="1965486" y="5609578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신규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89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BCBF09F-18B8-4592-AB32-86C989F2A2CE}"/>
                </a:ext>
              </a:extLst>
            </p:cNvPr>
            <p:cNvGrpSpPr/>
            <p:nvPr/>
          </p:nvGrpSpPr>
          <p:grpSpPr>
            <a:xfrm>
              <a:off x="1531843" y="5733474"/>
              <a:ext cx="1887655" cy="307777"/>
              <a:chOff x="9712723" y="3896720"/>
              <a:chExt cx="1887655" cy="307777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B0FC3D6-CC83-4650-9B48-1C4EF1AD2E4F}"/>
                  </a:ext>
                </a:extLst>
              </p:cNvPr>
              <p:cNvSpPr/>
              <p:nvPr/>
            </p:nvSpPr>
            <p:spPr>
              <a:xfrm>
                <a:off x="9712723" y="3958884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432651D-3004-4A75-B311-78DAF47CB7C8}"/>
                  </a:ext>
                </a:extLst>
              </p:cNvPr>
              <p:cNvSpPr txBox="1"/>
              <p:nvPr/>
            </p:nvSpPr>
            <p:spPr>
              <a:xfrm>
                <a:off x="9866807" y="3896720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재구매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84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871AF4-5FC8-4355-91FF-5E81752EBBBF}"/>
                </a:ext>
              </a:extLst>
            </p:cNvPr>
            <p:cNvGrpSpPr/>
            <p:nvPr/>
          </p:nvGrpSpPr>
          <p:grpSpPr>
            <a:xfrm>
              <a:off x="1531645" y="5994530"/>
              <a:ext cx="1971475" cy="307777"/>
              <a:chOff x="9720546" y="4308159"/>
              <a:chExt cx="1971475" cy="307777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F074638-B9FD-4CB3-A7C1-2064A6F28B23}"/>
                  </a:ext>
                </a:extLst>
              </p:cNvPr>
              <p:cNvSpPr/>
              <p:nvPr/>
            </p:nvSpPr>
            <p:spPr>
              <a:xfrm>
                <a:off x="9720546" y="4370323"/>
                <a:ext cx="182183" cy="1836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750B02-FCF2-4C35-862A-8CB0EDCB4F34}"/>
                  </a:ext>
                </a:extLst>
              </p:cNvPr>
              <p:cNvSpPr txBox="1"/>
              <p:nvPr/>
            </p:nvSpPr>
            <p:spPr>
              <a:xfrm>
                <a:off x="9958450" y="4308159"/>
                <a:ext cx="1733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환승</a:t>
                </a:r>
                <a:r>
                  <a:rPr kumimoji="1" lang="en-US" altLang="ko-KR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</a:t>
                </a:r>
                <a:r>
                  <a:rPr kumimoji="1" lang="ko-KR" altLang="en-US" sz="900" b="1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혜택가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kumimoji="1" lang="en-US" altLang="ko-KR" sz="1400" b="1" spc="-150" dirty="0">
                    <a:solidFill>
                      <a:srgbClr val="E50C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84</a:t>
                </a:r>
                <a:r>
                  <a:rPr kumimoji="1" lang="ko-KR" altLang="en-US" sz="900" b="1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kumimoji="1" lang="en-US" altLang="ko-KR" sz="900" b="1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12E69E4-8E7E-444A-9DAD-74195E0402F2}"/>
                </a:ext>
              </a:extLst>
            </p:cNvPr>
            <p:cNvGrpSpPr/>
            <p:nvPr/>
          </p:nvGrpSpPr>
          <p:grpSpPr>
            <a:xfrm>
              <a:off x="1414417" y="5141316"/>
              <a:ext cx="1680049" cy="378745"/>
              <a:chOff x="1612537" y="5293716"/>
              <a:chExt cx="1680049" cy="37874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0D3F66-1667-4EE6-8B77-2DF1D574897D}"/>
                  </a:ext>
                </a:extLst>
              </p:cNvPr>
              <p:cNvSpPr txBox="1"/>
              <p:nvPr/>
            </p:nvSpPr>
            <p:spPr>
              <a:xfrm>
                <a:off x="2002522" y="5293716"/>
                <a:ext cx="1290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1,190,000</a:t>
                </a:r>
                <a:r>
                  <a:rPr kumimoji="1" lang="ko-KR" altLang="en-US" sz="1600" b="1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9DE5E04D-4BDE-4338-9409-FF8FC929F219}"/>
                  </a:ext>
                </a:extLst>
              </p:cNvPr>
              <p:cNvGrpSpPr/>
              <p:nvPr/>
            </p:nvGrpSpPr>
            <p:grpSpPr>
              <a:xfrm>
                <a:off x="2129435" y="5462446"/>
                <a:ext cx="1146595" cy="210015"/>
                <a:chOff x="9874630" y="5965943"/>
                <a:chExt cx="1146595" cy="210015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A1CFF739-621B-45F6-A746-BBA5BCAB6A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74630" y="5969365"/>
                  <a:ext cx="11465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0DBC3DAB-7128-416E-8AFD-027B8EB79A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06489" y="5965943"/>
                  <a:ext cx="100039" cy="2100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563EC-5319-4C90-AB2E-AA82A5C8C2C9}"/>
                  </a:ext>
                </a:extLst>
              </p:cNvPr>
              <p:cNvSpPr txBox="1"/>
              <p:nvPr/>
            </p:nvSpPr>
            <p:spPr>
              <a:xfrm>
                <a:off x="1612537" y="53193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정가</a:t>
                </a:r>
              </a:p>
            </p:txBody>
          </p:sp>
        </p:grp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E7260A-EF5F-4FA6-AC28-658216E69603}"/>
              </a:ext>
            </a:extLst>
          </p:cNvPr>
          <p:cNvSpPr/>
          <p:nvPr/>
        </p:nvSpPr>
        <p:spPr>
          <a:xfrm>
            <a:off x="8758510" y="1417086"/>
            <a:ext cx="1310060" cy="203688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/>
              <a:t>신규할인 </a:t>
            </a:r>
            <a:r>
              <a:rPr lang="en-US" altLang="ko-KR" sz="800" b="1" i="1" dirty="0"/>
              <a:t>15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2FC6F-2FF0-45A8-A899-17E003652A24}"/>
              </a:ext>
            </a:extLst>
          </p:cNvPr>
          <p:cNvSpPr/>
          <p:nvPr/>
        </p:nvSpPr>
        <p:spPr>
          <a:xfrm>
            <a:off x="8759378" y="1672593"/>
            <a:ext cx="1322930" cy="229214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/>
              <a:t>재구매할인 </a:t>
            </a:r>
            <a:r>
              <a:rPr lang="en-US" altLang="ko-KR" sz="800" b="1" i="1" dirty="0"/>
              <a:t>20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05362D-99C7-42B2-8695-DCE7ADBBF858}"/>
              </a:ext>
            </a:extLst>
          </p:cNvPr>
          <p:cNvSpPr/>
          <p:nvPr/>
        </p:nvSpPr>
        <p:spPr>
          <a:xfrm>
            <a:off x="8760246" y="1928099"/>
            <a:ext cx="1308324" cy="211005"/>
          </a:xfrm>
          <a:prstGeom prst="rect">
            <a:avLst/>
          </a:prstGeom>
          <a:solidFill>
            <a:srgbClr val="EF45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i="1" dirty="0" err="1"/>
              <a:t>환승할인</a:t>
            </a:r>
            <a:r>
              <a:rPr lang="ko-KR" altLang="en-US" sz="800" b="1" i="1" dirty="0"/>
              <a:t> </a:t>
            </a:r>
            <a:r>
              <a:rPr lang="en-US" altLang="ko-KR" sz="800" b="1" i="1" dirty="0"/>
              <a:t>20</a:t>
            </a:r>
            <a:r>
              <a:rPr lang="ko-KR" altLang="en-US" sz="800" b="1" i="1" dirty="0"/>
              <a:t>만원 쿠폰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7B23FF-65CC-4AA8-9957-8826680B24DF}"/>
              </a:ext>
            </a:extLst>
          </p:cNvPr>
          <p:cNvSpPr txBox="1"/>
          <p:nvPr/>
        </p:nvSpPr>
        <p:spPr>
          <a:xfrm>
            <a:off x="5706220" y="2706973"/>
            <a:ext cx="45694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최종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혜택가는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패스 구매 시 제공되는 교재 구매 포인트를 포함한 이벤트 금액을 의미합니다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그래픽 9" descr="사용자 단색으로 채워진">
            <a:extLst>
              <a:ext uri="{FF2B5EF4-FFF2-40B4-BE49-F238E27FC236}">
                <a16:creationId xmlns:a16="http://schemas.microsoft.com/office/drawing/2014/main" id="{A5DF4A2F-6BC1-4334-89EA-760A93B66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080" y="900017"/>
            <a:ext cx="477782" cy="477782"/>
          </a:xfrm>
          <a:prstGeom prst="rect">
            <a:avLst/>
          </a:prstGeom>
        </p:spPr>
      </p:pic>
      <p:pic>
        <p:nvPicPr>
          <p:cNvPr id="64" name="그래픽 63" descr="사용자 단색으로 채워진">
            <a:extLst>
              <a:ext uri="{FF2B5EF4-FFF2-40B4-BE49-F238E27FC236}">
                <a16:creationId xmlns:a16="http://schemas.microsoft.com/office/drawing/2014/main" id="{BE0042D0-49F0-4E40-89F4-521BC05E5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149" y="901999"/>
            <a:ext cx="477782" cy="477782"/>
          </a:xfrm>
          <a:prstGeom prst="rect">
            <a:avLst/>
          </a:prstGeom>
        </p:spPr>
      </p:pic>
      <p:pic>
        <p:nvPicPr>
          <p:cNvPr id="65" name="그래픽 64" descr="사용자 단색으로 채워진">
            <a:extLst>
              <a:ext uri="{FF2B5EF4-FFF2-40B4-BE49-F238E27FC236}">
                <a16:creationId xmlns:a16="http://schemas.microsoft.com/office/drawing/2014/main" id="{56A40C96-FB22-4AB9-A705-98227F918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218" y="903981"/>
            <a:ext cx="477782" cy="477782"/>
          </a:xfrm>
          <a:prstGeom prst="rect">
            <a:avLst/>
          </a:prstGeom>
        </p:spPr>
      </p:pic>
      <p:pic>
        <p:nvPicPr>
          <p:cNvPr id="66" name="그래픽 65" descr="사용자 단색으로 채워진">
            <a:extLst>
              <a:ext uri="{FF2B5EF4-FFF2-40B4-BE49-F238E27FC236}">
                <a16:creationId xmlns:a16="http://schemas.microsoft.com/office/drawing/2014/main" id="{11ADD979-E38D-4229-8474-F40A9400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79" y="1548309"/>
            <a:ext cx="477782" cy="47778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78B3345B-979B-40F4-9092-C1AEBC037375}"/>
              </a:ext>
            </a:extLst>
          </p:cNvPr>
          <p:cNvSpPr/>
          <p:nvPr/>
        </p:nvSpPr>
        <p:spPr>
          <a:xfrm>
            <a:off x="328933" y="2259521"/>
            <a:ext cx="181333" cy="193431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</a:t>
            </a:r>
            <a:endParaRPr lang="ko-KR" altLang="en-US" sz="11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62FD19-CB32-4901-8184-3366FC7BC97B}"/>
              </a:ext>
            </a:extLst>
          </p:cNvPr>
          <p:cNvGrpSpPr/>
          <p:nvPr/>
        </p:nvGrpSpPr>
        <p:grpSpPr>
          <a:xfrm>
            <a:off x="506120" y="2175005"/>
            <a:ext cx="340120" cy="300536"/>
            <a:chOff x="615021" y="4036848"/>
            <a:chExt cx="717351" cy="620637"/>
          </a:xfrm>
        </p:grpSpPr>
        <p:sp>
          <p:nvSpPr>
            <p:cNvPr id="7" name="순서도: 처리 6">
              <a:extLst>
                <a:ext uri="{FF2B5EF4-FFF2-40B4-BE49-F238E27FC236}">
                  <a16:creationId xmlns:a16="http://schemas.microsoft.com/office/drawing/2014/main" id="{41EAC0E6-7FD4-4A8E-ACAE-AAFA09DBEDC6}"/>
                </a:ext>
              </a:extLst>
            </p:cNvPr>
            <p:cNvSpPr/>
            <p:nvPr/>
          </p:nvSpPr>
          <p:spPr>
            <a:xfrm>
              <a:off x="788971" y="4036848"/>
              <a:ext cx="459537" cy="620637"/>
            </a:xfrm>
            <a:prstGeom prst="flowChartProcess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말풍선: 타원형 8">
              <a:extLst>
                <a:ext uri="{FF2B5EF4-FFF2-40B4-BE49-F238E27FC236}">
                  <a16:creationId xmlns:a16="http://schemas.microsoft.com/office/drawing/2014/main" id="{BE203C59-647C-4DF2-9E05-E43AF1F3B84B}"/>
                </a:ext>
              </a:extLst>
            </p:cNvPr>
            <p:cNvSpPr/>
            <p:nvPr/>
          </p:nvSpPr>
          <p:spPr>
            <a:xfrm>
              <a:off x="828941" y="4103041"/>
              <a:ext cx="380258" cy="435592"/>
            </a:xfrm>
            <a:prstGeom prst="wedgeEllipse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6374D4-B192-475F-896A-D32A82F8832E}"/>
                </a:ext>
              </a:extLst>
            </p:cNvPr>
            <p:cNvSpPr txBox="1"/>
            <p:nvPr/>
          </p:nvSpPr>
          <p:spPr>
            <a:xfrm>
              <a:off x="615021" y="4150265"/>
              <a:ext cx="717351" cy="25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Talk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1792807-CF31-4418-AE89-B7B6B18E8D08}"/>
              </a:ext>
            </a:extLst>
          </p:cNvPr>
          <p:cNvSpPr txBox="1"/>
          <p:nvPr/>
        </p:nvSpPr>
        <p:spPr>
          <a:xfrm>
            <a:off x="767690" y="2222610"/>
            <a:ext cx="12449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김정일 교수님 행정법 답안 첨삭 및 실시간 카톡 질의응답까지</a:t>
            </a:r>
            <a:r>
              <a:rPr lang="en-US" altLang="ko-KR" sz="1000" dirty="0"/>
              <a:t>! (</a:t>
            </a:r>
            <a:r>
              <a:rPr lang="ko-KR" altLang="en-US" sz="1000" dirty="0"/>
              <a:t>아이디</a:t>
            </a:r>
            <a:r>
              <a:rPr lang="en-US" altLang="ko-KR" sz="1000" dirty="0"/>
              <a:t>:kji7304)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ECC363-C441-435A-A2CF-6C91C9307214}"/>
              </a:ext>
            </a:extLst>
          </p:cNvPr>
          <p:cNvSpPr/>
          <p:nvPr/>
        </p:nvSpPr>
        <p:spPr>
          <a:xfrm>
            <a:off x="2849001" y="622771"/>
            <a:ext cx="3482170" cy="523085"/>
          </a:xfrm>
          <a:prstGeom prst="rect">
            <a:avLst/>
          </a:prstGeom>
          <a:solidFill>
            <a:srgbClr val="66FF99">
              <a:alpha val="3411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FF340-3BDF-90DB-C303-CCDB0BD49881}"/>
              </a:ext>
            </a:extLst>
          </p:cNvPr>
          <p:cNvSpPr txBox="1"/>
          <p:nvPr/>
        </p:nvSpPr>
        <p:spPr>
          <a:xfrm>
            <a:off x="502718" y="274502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section7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E7619-1DA7-9FAC-93F9-1C9521FA3659}"/>
              </a:ext>
            </a:extLst>
          </p:cNvPr>
          <p:cNvSpPr txBox="1"/>
          <p:nvPr/>
        </p:nvSpPr>
        <p:spPr>
          <a:xfrm>
            <a:off x="356821" y="366751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02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2233</Words>
  <Application>Microsoft Office PowerPoint</Application>
  <PresentationFormat>와이드스크린</PresentationFormat>
  <Paragraphs>526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Apple SD Gothic Neo</vt:lpstr>
      <vt:lpstr>HelveticaNeue</vt:lpstr>
      <vt:lpstr>HY견고딕</vt:lpstr>
      <vt:lpstr>HY중고딕</vt:lpstr>
      <vt:lpstr>Modern H Medium</vt:lpstr>
      <vt:lpstr>맑은 고딕</vt:lpstr>
      <vt:lpstr>맑은 고딕 Semilight</vt:lpstr>
      <vt:lpstr>한컴 고딕</vt:lpstr>
      <vt:lpstr>Arial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455</cp:revision>
  <dcterms:created xsi:type="dcterms:W3CDTF">2023-11-28T02:11:22Z</dcterms:created>
  <dcterms:modified xsi:type="dcterms:W3CDTF">2023-12-13T02:06:06Z</dcterms:modified>
</cp:coreProperties>
</file>